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handoutMasterIdLst>
    <p:handoutMasterId r:id="rId27"/>
  </p:handoutMasterIdLst>
  <p:sldIdLst>
    <p:sldId id="256" r:id="rId6"/>
    <p:sldId id="277" r:id="rId7"/>
    <p:sldId id="275" r:id="rId8"/>
    <p:sldId id="271" r:id="rId9"/>
    <p:sldId id="281" r:id="rId10"/>
    <p:sldId id="282" r:id="rId11"/>
    <p:sldId id="272" r:id="rId12"/>
    <p:sldId id="285" r:id="rId13"/>
    <p:sldId id="273" r:id="rId14"/>
    <p:sldId id="289" r:id="rId15"/>
    <p:sldId id="262" r:id="rId16"/>
    <p:sldId id="276" r:id="rId17"/>
    <p:sldId id="279" r:id="rId18"/>
    <p:sldId id="288" r:id="rId19"/>
    <p:sldId id="290" r:id="rId20"/>
    <p:sldId id="291" r:id="rId21"/>
    <p:sldId id="261" r:id="rId22"/>
    <p:sldId id="266" r:id="rId23"/>
    <p:sldId id="267" r:id="rId24"/>
    <p:sldId id="268" r:id="rId25"/>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660"/>
  </p:normalViewPr>
  <p:slideViewPr>
    <p:cSldViewPr>
      <p:cViewPr varScale="1">
        <p:scale>
          <a:sx n="81" d="100"/>
          <a:sy n="81" d="100"/>
        </p:scale>
        <p:origin x="130" y="6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ichard Burton" userId="b6e8c661-9531-4e9a-ad34-c2392fecb079" providerId="ADAL" clId="{9ADE3B43-C1A7-49A1-ADF8-0E1126DA0BF9}"/>
    <pc:docChg chg="custSel modSld">
      <pc:chgData name="Dr Richard Burton" userId="b6e8c661-9531-4e9a-ad34-c2392fecb079" providerId="ADAL" clId="{9ADE3B43-C1A7-49A1-ADF8-0E1126DA0BF9}" dt="2022-06-08T11:54:38.734" v="66"/>
      <pc:docMkLst>
        <pc:docMk/>
      </pc:docMkLst>
      <pc:sldChg chg="addSp modSp mod">
        <pc:chgData name="Dr Richard Burton" userId="b6e8c661-9531-4e9a-ad34-c2392fecb079" providerId="ADAL" clId="{9ADE3B43-C1A7-49A1-ADF8-0E1126DA0BF9}" dt="2022-06-08T11:50:20.284" v="8"/>
        <pc:sldMkLst>
          <pc:docMk/>
          <pc:sldMk cId="376832724" sldId="256"/>
        </pc:sldMkLst>
        <pc:spChg chg="mod">
          <ac:chgData name="Dr Richard Burton" userId="b6e8c661-9531-4e9a-ad34-c2392fecb079" providerId="ADAL" clId="{9ADE3B43-C1A7-49A1-ADF8-0E1126DA0BF9}" dt="2022-06-08T11:50:14.388" v="6" actId="20577"/>
          <ac:spMkLst>
            <pc:docMk/>
            <pc:sldMk cId="376832724" sldId="256"/>
            <ac:spMk id="2" creationId="{00000000-0000-0000-0000-000000000000}"/>
          </ac:spMkLst>
        </pc:spChg>
        <pc:picChg chg="add mod">
          <ac:chgData name="Dr Richard Burton" userId="b6e8c661-9531-4e9a-ad34-c2392fecb079" providerId="ADAL" clId="{9ADE3B43-C1A7-49A1-ADF8-0E1126DA0BF9}" dt="2022-06-08T11:50:19.152" v="7"/>
          <ac:picMkLst>
            <pc:docMk/>
            <pc:sldMk cId="376832724" sldId="256"/>
            <ac:picMk id="6" creationId="{DDEA9B90-E64D-4842-89C2-D35B3A3C48C0}"/>
          </ac:picMkLst>
        </pc:picChg>
        <pc:picChg chg="add mod">
          <ac:chgData name="Dr Richard Burton" userId="b6e8c661-9531-4e9a-ad34-c2392fecb079" providerId="ADAL" clId="{9ADE3B43-C1A7-49A1-ADF8-0E1126DA0BF9}" dt="2022-06-08T11:50:20.284" v="8"/>
          <ac:picMkLst>
            <pc:docMk/>
            <pc:sldMk cId="376832724" sldId="256"/>
            <ac:picMk id="7" creationId="{53614F2D-67E1-491B-851A-100105A4DBDB}"/>
          </ac:picMkLst>
        </pc:picChg>
      </pc:sldChg>
      <pc:sldChg chg="addSp modSp mod">
        <pc:chgData name="Dr Richard Burton" userId="b6e8c661-9531-4e9a-ad34-c2392fecb079" providerId="ADAL" clId="{9ADE3B43-C1A7-49A1-ADF8-0E1126DA0BF9}" dt="2022-06-08T11:54:21.346" v="60" actId="14100"/>
        <pc:sldMkLst>
          <pc:docMk/>
          <pc:sldMk cId="1422817203" sldId="261"/>
        </pc:sldMkLst>
        <pc:spChg chg="mod">
          <ac:chgData name="Dr Richard Burton" userId="b6e8c661-9531-4e9a-ad34-c2392fecb079" providerId="ADAL" clId="{9ADE3B43-C1A7-49A1-ADF8-0E1126DA0BF9}" dt="2022-06-08T11:54:21.346" v="60" actId="14100"/>
          <ac:spMkLst>
            <pc:docMk/>
            <pc:sldMk cId="1422817203" sldId="261"/>
            <ac:spMk id="2" creationId="{00000000-0000-0000-0000-000000000000}"/>
          </ac:spMkLst>
        </pc:spChg>
        <pc:picChg chg="add mod">
          <ac:chgData name="Dr Richard Burton" userId="b6e8c661-9531-4e9a-ad34-c2392fecb079" providerId="ADAL" clId="{9ADE3B43-C1A7-49A1-ADF8-0E1126DA0BF9}" dt="2022-06-08T11:54:10.201" v="57"/>
          <ac:picMkLst>
            <pc:docMk/>
            <pc:sldMk cId="1422817203" sldId="261"/>
            <ac:picMk id="5" creationId="{25C0CA2D-8CBD-4535-A398-F23F1C6A2CAF}"/>
          </ac:picMkLst>
        </pc:picChg>
        <pc:picChg chg="add mod">
          <ac:chgData name="Dr Richard Burton" userId="b6e8c661-9531-4e9a-ad34-c2392fecb079" providerId="ADAL" clId="{9ADE3B43-C1A7-49A1-ADF8-0E1126DA0BF9}" dt="2022-06-08T11:54:11.403" v="58"/>
          <ac:picMkLst>
            <pc:docMk/>
            <pc:sldMk cId="1422817203" sldId="261"/>
            <ac:picMk id="6" creationId="{DE6F0F95-3C71-40DA-ABAD-722A26B8B552}"/>
          </ac:picMkLst>
        </pc:picChg>
      </pc:sldChg>
      <pc:sldChg chg="addSp modSp">
        <pc:chgData name="Dr Richard Burton" userId="b6e8c661-9531-4e9a-ad34-c2392fecb079" providerId="ADAL" clId="{9ADE3B43-C1A7-49A1-ADF8-0E1126DA0BF9}" dt="2022-06-08T11:51:29.146" v="33"/>
        <pc:sldMkLst>
          <pc:docMk/>
          <pc:sldMk cId="3183515762" sldId="262"/>
        </pc:sldMkLst>
        <pc:picChg chg="add mod">
          <ac:chgData name="Dr Richard Burton" userId="b6e8c661-9531-4e9a-ad34-c2392fecb079" providerId="ADAL" clId="{9ADE3B43-C1A7-49A1-ADF8-0E1126DA0BF9}" dt="2022-06-08T11:51:28.056" v="32"/>
          <ac:picMkLst>
            <pc:docMk/>
            <pc:sldMk cId="3183515762" sldId="262"/>
            <ac:picMk id="10" creationId="{07FDD592-CC73-44A6-AFAA-03A4583AF02F}"/>
          </ac:picMkLst>
        </pc:picChg>
        <pc:picChg chg="add mod">
          <ac:chgData name="Dr Richard Burton" userId="b6e8c661-9531-4e9a-ad34-c2392fecb079" providerId="ADAL" clId="{9ADE3B43-C1A7-49A1-ADF8-0E1126DA0BF9}" dt="2022-06-08T11:51:29.146" v="33"/>
          <ac:picMkLst>
            <pc:docMk/>
            <pc:sldMk cId="3183515762" sldId="262"/>
            <ac:picMk id="11" creationId="{A0D5A1DC-8487-4BCB-85E4-AD79A8206331}"/>
          </ac:picMkLst>
        </pc:picChg>
      </pc:sldChg>
      <pc:sldChg chg="addSp modSp">
        <pc:chgData name="Dr Richard Burton" userId="b6e8c661-9531-4e9a-ad34-c2392fecb079" providerId="ADAL" clId="{9ADE3B43-C1A7-49A1-ADF8-0E1126DA0BF9}" dt="2022-06-08T11:54:28.929" v="62"/>
        <pc:sldMkLst>
          <pc:docMk/>
          <pc:sldMk cId="127773809" sldId="266"/>
        </pc:sldMkLst>
        <pc:picChg chg="add mod">
          <ac:chgData name="Dr Richard Burton" userId="b6e8c661-9531-4e9a-ad34-c2392fecb079" providerId="ADAL" clId="{9ADE3B43-C1A7-49A1-ADF8-0E1126DA0BF9}" dt="2022-06-08T11:54:26.695" v="61"/>
          <ac:picMkLst>
            <pc:docMk/>
            <pc:sldMk cId="127773809" sldId="266"/>
            <ac:picMk id="4" creationId="{338E23FA-70A6-4388-BE22-8EE0FECE478F}"/>
          </ac:picMkLst>
        </pc:picChg>
        <pc:picChg chg="add mod">
          <ac:chgData name="Dr Richard Burton" userId="b6e8c661-9531-4e9a-ad34-c2392fecb079" providerId="ADAL" clId="{9ADE3B43-C1A7-49A1-ADF8-0E1126DA0BF9}" dt="2022-06-08T11:54:28.929" v="62"/>
          <ac:picMkLst>
            <pc:docMk/>
            <pc:sldMk cId="127773809" sldId="266"/>
            <ac:picMk id="5" creationId="{2810E9A7-DB80-474C-A96C-85CCAC4701EF}"/>
          </ac:picMkLst>
        </pc:picChg>
      </pc:sldChg>
      <pc:sldChg chg="addSp modSp">
        <pc:chgData name="Dr Richard Burton" userId="b6e8c661-9531-4e9a-ad34-c2392fecb079" providerId="ADAL" clId="{9ADE3B43-C1A7-49A1-ADF8-0E1126DA0BF9}" dt="2022-06-08T11:54:33.945" v="64"/>
        <pc:sldMkLst>
          <pc:docMk/>
          <pc:sldMk cId="733510722" sldId="267"/>
        </pc:sldMkLst>
        <pc:picChg chg="add mod">
          <ac:chgData name="Dr Richard Burton" userId="b6e8c661-9531-4e9a-ad34-c2392fecb079" providerId="ADAL" clId="{9ADE3B43-C1A7-49A1-ADF8-0E1126DA0BF9}" dt="2022-06-08T11:54:32.927" v="63"/>
          <ac:picMkLst>
            <pc:docMk/>
            <pc:sldMk cId="733510722" sldId="267"/>
            <ac:picMk id="5" creationId="{0F73DACA-B98F-49BB-93BE-A7D307AFF710}"/>
          </ac:picMkLst>
        </pc:picChg>
        <pc:picChg chg="add mod">
          <ac:chgData name="Dr Richard Burton" userId="b6e8c661-9531-4e9a-ad34-c2392fecb079" providerId="ADAL" clId="{9ADE3B43-C1A7-49A1-ADF8-0E1126DA0BF9}" dt="2022-06-08T11:54:33.945" v="64"/>
          <ac:picMkLst>
            <pc:docMk/>
            <pc:sldMk cId="733510722" sldId="267"/>
            <ac:picMk id="6" creationId="{F2446157-857D-472F-915A-F97C586A0CDB}"/>
          </ac:picMkLst>
        </pc:picChg>
      </pc:sldChg>
      <pc:sldChg chg="addSp modSp">
        <pc:chgData name="Dr Richard Burton" userId="b6e8c661-9531-4e9a-ad34-c2392fecb079" providerId="ADAL" clId="{9ADE3B43-C1A7-49A1-ADF8-0E1126DA0BF9}" dt="2022-06-08T11:54:38.734" v="66"/>
        <pc:sldMkLst>
          <pc:docMk/>
          <pc:sldMk cId="215158088" sldId="268"/>
        </pc:sldMkLst>
        <pc:picChg chg="add mod">
          <ac:chgData name="Dr Richard Burton" userId="b6e8c661-9531-4e9a-ad34-c2392fecb079" providerId="ADAL" clId="{9ADE3B43-C1A7-49A1-ADF8-0E1126DA0BF9}" dt="2022-06-08T11:54:37.802" v="65"/>
          <ac:picMkLst>
            <pc:docMk/>
            <pc:sldMk cId="215158088" sldId="268"/>
            <ac:picMk id="5" creationId="{FBB3897A-D7A0-462A-AF43-EE0D4FF275F2}"/>
          </ac:picMkLst>
        </pc:picChg>
        <pc:picChg chg="add mod">
          <ac:chgData name="Dr Richard Burton" userId="b6e8c661-9531-4e9a-ad34-c2392fecb079" providerId="ADAL" clId="{9ADE3B43-C1A7-49A1-ADF8-0E1126DA0BF9}" dt="2022-06-08T11:54:38.734" v="66"/>
          <ac:picMkLst>
            <pc:docMk/>
            <pc:sldMk cId="215158088" sldId="268"/>
            <ac:picMk id="6" creationId="{4070E8DD-6B5B-4847-87EE-D63FD24B6BD0}"/>
          </ac:picMkLst>
        </pc:picChg>
      </pc:sldChg>
      <pc:sldChg chg="addSp modSp">
        <pc:chgData name="Dr Richard Burton" userId="b6e8c661-9531-4e9a-ad34-c2392fecb079" providerId="ADAL" clId="{9ADE3B43-C1A7-49A1-ADF8-0E1126DA0BF9}" dt="2022-06-08T11:50:40.943" v="15"/>
        <pc:sldMkLst>
          <pc:docMk/>
          <pc:sldMk cId="2685458675" sldId="271"/>
        </pc:sldMkLst>
        <pc:picChg chg="add mod">
          <ac:chgData name="Dr Richard Burton" userId="b6e8c661-9531-4e9a-ad34-c2392fecb079" providerId="ADAL" clId="{9ADE3B43-C1A7-49A1-ADF8-0E1126DA0BF9}" dt="2022-06-08T11:50:40.522" v="14"/>
          <ac:picMkLst>
            <pc:docMk/>
            <pc:sldMk cId="2685458675" sldId="271"/>
            <ac:picMk id="7" creationId="{97F3D552-FFA1-471A-A123-14B6D69AD98A}"/>
          </ac:picMkLst>
        </pc:picChg>
        <pc:picChg chg="add mod">
          <ac:chgData name="Dr Richard Burton" userId="b6e8c661-9531-4e9a-ad34-c2392fecb079" providerId="ADAL" clId="{9ADE3B43-C1A7-49A1-ADF8-0E1126DA0BF9}" dt="2022-06-08T11:50:40.943" v="15"/>
          <ac:picMkLst>
            <pc:docMk/>
            <pc:sldMk cId="2685458675" sldId="271"/>
            <ac:picMk id="8" creationId="{B75B1FCA-C360-4A00-ABF2-B62392411D0D}"/>
          </ac:picMkLst>
        </pc:picChg>
      </pc:sldChg>
      <pc:sldChg chg="addSp modSp">
        <pc:chgData name="Dr Richard Burton" userId="b6e8c661-9531-4e9a-ad34-c2392fecb079" providerId="ADAL" clId="{9ADE3B43-C1A7-49A1-ADF8-0E1126DA0BF9}" dt="2022-06-08T11:50:51.820" v="21"/>
        <pc:sldMkLst>
          <pc:docMk/>
          <pc:sldMk cId="3309921923" sldId="272"/>
        </pc:sldMkLst>
        <pc:picChg chg="add mod">
          <ac:chgData name="Dr Richard Burton" userId="b6e8c661-9531-4e9a-ad34-c2392fecb079" providerId="ADAL" clId="{9ADE3B43-C1A7-49A1-ADF8-0E1126DA0BF9}" dt="2022-06-08T11:50:51.419" v="20"/>
          <ac:picMkLst>
            <pc:docMk/>
            <pc:sldMk cId="3309921923" sldId="272"/>
            <ac:picMk id="5" creationId="{BB8E336D-27E6-4DBD-9095-10082AD0F02E}"/>
          </ac:picMkLst>
        </pc:picChg>
        <pc:picChg chg="add mod">
          <ac:chgData name="Dr Richard Burton" userId="b6e8c661-9531-4e9a-ad34-c2392fecb079" providerId="ADAL" clId="{9ADE3B43-C1A7-49A1-ADF8-0E1126DA0BF9}" dt="2022-06-08T11:50:51.820" v="21"/>
          <ac:picMkLst>
            <pc:docMk/>
            <pc:sldMk cId="3309921923" sldId="272"/>
            <ac:picMk id="8" creationId="{0D641D8D-42EA-416B-98BB-206D23E3093D}"/>
          </ac:picMkLst>
        </pc:picChg>
      </pc:sldChg>
      <pc:sldChg chg="addSp modSp">
        <pc:chgData name="Dr Richard Burton" userId="b6e8c661-9531-4e9a-ad34-c2392fecb079" providerId="ADAL" clId="{9ADE3B43-C1A7-49A1-ADF8-0E1126DA0BF9}" dt="2022-06-08T11:51:09.503" v="27"/>
        <pc:sldMkLst>
          <pc:docMk/>
          <pc:sldMk cId="1394568603" sldId="273"/>
        </pc:sldMkLst>
        <pc:picChg chg="add mod">
          <ac:chgData name="Dr Richard Burton" userId="b6e8c661-9531-4e9a-ad34-c2392fecb079" providerId="ADAL" clId="{9ADE3B43-C1A7-49A1-ADF8-0E1126DA0BF9}" dt="2022-06-08T11:51:09.119" v="26"/>
          <ac:picMkLst>
            <pc:docMk/>
            <pc:sldMk cId="1394568603" sldId="273"/>
            <ac:picMk id="3" creationId="{AA479D97-7011-4D4A-A1A1-B440961B60F4}"/>
          </ac:picMkLst>
        </pc:picChg>
        <pc:picChg chg="add mod">
          <ac:chgData name="Dr Richard Burton" userId="b6e8c661-9531-4e9a-ad34-c2392fecb079" providerId="ADAL" clId="{9ADE3B43-C1A7-49A1-ADF8-0E1126DA0BF9}" dt="2022-06-08T11:51:09.503" v="27"/>
          <ac:picMkLst>
            <pc:docMk/>
            <pc:sldMk cId="1394568603" sldId="273"/>
            <ac:picMk id="4" creationId="{95A393CA-E627-439D-8A71-8F4D06D254F6}"/>
          </ac:picMkLst>
        </pc:picChg>
      </pc:sldChg>
      <pc:sldChg chg="addSp modSp">
        <pc:chgData name="Dr Richard Burton" userId="b6e8c661-9531-4e9a-ad34-c2392fecb079" providerId="ADAL" clId="{9ADE3B43-C1A7-49A1-ADF8-0E1126DA0BF9}" dt="2022-06-08T11:50:36.038" v="13"/>
        <pc:sldMkLst>
          <pc:docMk/>
          <pc:sldMk cId="2083802335" sldId="275"/>
        </pc:sldMkLst>
        <pc:picChg chg="add mod">
          <ac:chgData name="Dr Richard Burton" userId="b6e8c661-9531-4e9a-ad34-c2392fecb079" providerId="ADAL" clId="{9ADE3B43-C1A7-49A1-ADF8-0E1126DA0BF9}" dt="2022-06-08T11:50:35.587" v="12"/>
          <ac:picMkLst>
            <pc:docMk/>
            <pc:sldMk cId="2083802335" sldId="275"/>
            <ac:picMk id="7" creationId="{65CCCF94-468D-492E-A582-72327316B1D5}"/>
          </ac:picMkLst>
        </pc:picChg>
        <pc:picChg chg="add mod">
          <ac:chgData name="Dr Richard Burton" userId="b6e8c661-9531-4e9a-ad34-c2392fecb079" providerId="ADAL" clId="{9ADE3B43-C1A7-49A1-ADF8-0E1126DA0BF9}" dt="2022-06-08T11:50:36.038" v="13"/>
          <ac:picMkLst>
            <pc:docMk/>
            <pc:sldMk cId="2083802335" sldId="275"/>
            <ac:picMk id="8" creationId="{C3FEB60F-A2EB-44F2-91CB-511BEA1E7E48}"/>
          </ac:picMkLst>
        </pc:picChg>
      </pc:sldChg>
      <pc:sldChg chg="addSp modSp">
        <pc:chgData name="Dr Richard Burton" userId="b6e8c661-9531-4e9a-ad34-c2392fecb079" providerId="ADAL" clId="{9ADE3B43-C1A7-49A1-ADF8-0E1126DA0BF9}" dt="2022-06-08T11:51:33.608" v="35"/>
        <pc:sldMkLst>
          <pc:docMk/>
          <pc:sldMk cId="1047473231" sldId="276"/>
        </pc:sldMkLst>
        <pc:picChg chg="add mod">
          <ac:chgData name="Dr Richard Burton" userId="b6e8c661-9531-4e9a-ad34-c2392fecb079" providerId="ADAL" clId="{9ADE3B43-C1A7-49A1-ADF8-0E1126DA0BF9}" dt="2022-06-08T11:51:33.149" v="34"/>
          <ac:picMkLst>
            <pc:docMk/>
            <pc:sldMk cId="1047473231" sldId="276"/>
            <ac:picMk id="4" creationId="{CFC05A06-BFFA-4B8F-8C8D-32930427D5F1}"/>
          </ac:picMkLst>
        </pc:picChg>
        <pc:picChg chg="add mod">
          <ac:chgData name="Dr Richard Burton" userId="b6e8c661-9531-4e9a-ad34-c2392fecb079" providerId="ADAL" clId="{9ADE3B43-C1A7-49A1-ADF8-0E1126DA0BF9}" dt="2022-06-08T11:51:33.608" v="35"/>
          <ac:picMkLst>
            <pc:docMk/>
            <pc:sldMk cId="1047473231" sldId="276"/>
            <ac:picMk id="5" creationId="{3DCF6DC3-968B-4447-B7D1-4C44F9D16A15}"/>
          </ac:picMkLst>
        </pc:picChg>
      </pc:sldChg>
      <pc:sldChg chg="addSp modSp mod">
        <pc:chgData name="Dr Richard Burton" userId="b6e8c661-9531-4e9a-ad34-c2392fecb079" providerId="ADAL" clId="{9ADE3B43-C1A7-49A1-ADF8-0E1126DA0BF9}" dt="2022-06-08T11:50:29.637" v="11" actId="20577"/>
        <pc:sldMkLst>
          <pc:docMk/>
          <pc:sldMk cId="3316530826" sldId="277"/>
        </pc:sldMkLst>
        <pc:spChg chg="mod">
          <ac:chgData name="Dr Richard Burton" userId="b6e8c661-9531-4e9a-ad34-c2392fecb079" providerId="ADAL" clId="{9ADE3B43-C1A7-49A1-ADF8-0E1126DA0BF9}" dt="2022-06-08T11:50:29.637" v="11" actId="20577"/>
          <ac:spMkLst>
            <pc:docMk/>
            <pc:sldMk cId="3316530826" sldId="277"/>
            <ac:spMk id="2" creationId="{00000000-0000-0000-0000-000000000000}"/>
          </ac:spMkLst>
        </pc:spChg>
        <pc:picChg chg="add mod">
          <ac:chgData name="Dr Richard Burton" userId="b6e8c661-9531-4e9a-ad34-c2392fecb079" providerId="ADAL" clId="{9ADE3B43-C1A7-49A1-ADF8-0E1126DA0BF9}" dt="2022-06-08T11:50:24.569" v="9"/>
          <ac:picMkLst>
            <pc:docMk/>
            <pc:sldMk cId="3316530826" sldId="277"/>
            <ac:picMk id="8" creationId="{D46D4037-9523-490D-9628-22622CA9E2F5}"/>
          </ac:picMkLst>
        </pc:picChg>
        <pc:picChg chg="add mod">
          <ac:chgData name="Dr Richard Burton" userId="b6e8c661-9531-4e9a-ad34-c2392fecb079" providerId="ADAL" clId="{9ADE3B43-C1A7-49A1-ADF8-0E1126DA0BF9}" dt="2022-06-08T11:50:25.672" v="10"/>
          <ac:picMkLst>
            <pc:docMk/>
            <pc:sldMk cId="3316530826" sldId="277"/>
            <ac:picMk id="9" creationId="{B869BFD7-06E9-4F52-8EB9-D7B9845BD0C7}"/>
          </ac:picMkLst>
        </pc:picChg>
      </pc:sldChg>
      <pc:sldChg chg="addSp modSp mod">
        <pc:chgData name="Dr Richard Burton" userId="b6e8c661-9531-4e9a-ad34-c2392fecb079" providerId="ADAL" clId="{9ADE3B43-C1A7-49A1-ADF8-0E1126DA0BF9}" dt="2022-06-08T11:51:41.789" v="38"/>
        <pc:sldMkLst>
          <pc:docMk/>
          <pc:sldMk cId="2079129655" sldId="279"/>
        </pc:sldMkLst>
        <pc:spChg chg="mod">
          <ac:chgData name="Dr Richard Burton" userId="b6e8c661-9531-4e9a-ad34-c2392fecb079" providerId="ADAL" clId="{9ADE3B43-C1A7-49A1-ADF8-0E1126DA0BF9}" dt="2022-06-08T11:51:39.374" v="36" actId="20577"/>
          <ac:spMkLst>
            <pc:docMk/>
            <pc:sldMk cId="2079129655" sldId="279"/>
            <ac:spMk id="2" creationId="{00000000-0000-0000-0000-000000000000}"/>
          </ac:spMkLst>
        </pc:spChg>
        <pc:picChg chg="add mod">
          <ac:chgData name="Dr Richard Burton" userId="b6e8c661-9531-4e9a-ad34-c2392fecb079" providerId="ADAL" clId="{9ADE3B43-C1A7-49A1-ADF8-0E1126DA0BF9}" dt="2022-06-08T11:51:41.355" v="37"/>
          <ac:picMkLst>
            <pc:docMk/>
            <pc:sldMk cId="2079129655" sldId="279"/>
            <ac:picMk id="5" creationId="{45B1DCAB-EB21-452D-B0AB-58E1610CA799}"/>
          </ac:picMkLst>
        </pc:picChg>
        <pc:picChg chg="add mod">
          <ac:chgData name="Dr Richard Burton" userId="b6e8c661-9531-4e9a-ad34-c2392fecb079" providerId="ADAL" clId="{9ADE3B43-C1A7-49A1-ADF8-0E1126DA0BF9}" dt="2022-06-08T11:51:41.789" v="38"/>
          <ac:picMkLst>
            <pc:docMk/>
            <pc:sldMk cId="2079129655" sldId="279"/>
            <ac:picMk id="6" creationId="{998D43A8-75C0-4E9D-9219-B317A2D5D3C1}"/>
          </ac:picMkLst>
        </pc:picChg>
      </pc:sldChg>
      <pc:sldChg chg="addSp modSp">
        <pc:chgData name="Dr Richard Burton" userId="b6e8c661-9531-4e9a-ad34-c2392fecb079" providerId="ADAL" clId="{9ADE3B43-C1A7-49A1-ADF8-0E1126DA0BF9}" dt="2022-06-08T11:50:44.379" v="17"/>
        <pc:sldMkLst>
          <pc:docMk/>
          <pc:sldMk cId="3898833513" sldId="281"/>
        </pc:sldMkLst>
        <pc:picChg chg="add mod">
          <ac:chgData name="Dr Richard Burton" userId="b6e8c661-9531-4e9a-ad34-c2392fecb079" providerId="ADAL" clId="{9ADE3B43-C1A7-49A1-ADF8-0E1126DA0BF9}" dt="2022-06-08T11:50:43.920" v="16"/>
          <ac:picMkLst>
            <pc:docMk/>
            <pc:sldMk cId="3898833513" sldId="281"/>
            <ac:picMk id="5" creationId="{C63F3C27-3CDF-4AC6-BA83-AC1D919F2BB2}"/>
          </ac:picMkLst>
        </pc:picChg>
        <pc:picChg chg="add mod">
          <ac:chgData name="Dr Richard Burton" userId="b6e8c661-9531-4e9a-ad34-c2392fecb079" providerId="ADAL" clId="{9ADE3B43-C1A7-49A1-ADF8-0E1126DA0BF9}" dt="2022-06-08T11:50:44.379" v="17"/>
          <ac:picMkLst>
            <pc:docMk/>
            <pc:sldMk cId="3898833513" sldId="281"/>
            <ac:picMk id="6" creationId="{D1C0F16B-69E1-40C9-83AA-3649546215F3}"/>
          </ac:picMkLst>
        </pc:picChg>
      </pc:sldChg>
      <pc:sldChg chg="addSp modSp">
        <pc:chgData name="Dr Richard Burton" userId="b6e8c661-9531-4e9a-ad34-c2392fecb079" providerId="ADAL" clId="{9ADE3B43-C1A7-49A1-ADF8-0E1126DA0BF9}" dt="2022-06-08T11:50:47.708" v="19"/>
        <pc:sldMkLst>
          <pc:docMk/>
          <pc:sldMk cId="914041253" sldId="282"/>
        </pc:sldMkLst>
        <pc:picChg chg="add mod">
          <ac:chgData name="Dr Richard Burton" userId="b6e8c661-9531-4e9a-ad34-c2392fecb079" providerId="ADAL" clId="{9ADE3B43-C1A7-49A1-ADF8-0E1126DA0BF9}" dt="2022-06-08T11:50:47.242" v="18"/>
          <ac:picMkLst>
            <pc:docMk/>
            <pc:sldMk cId="914041253" sldId="282"/>
            <ac:picMk id="8" creationId="{C9A720E4-3479-493F-8FCC-4055F195FE06}"/>
          </ac:picMkLst>
        </pc:picChg>
        <pc:picChg chg="add mod">
          <ac:chgData name="Dr Richard Burton" userId="b6e8c661-9531-4e9a-ad34-c2392fecb079" providerId="ADAL" clId="{9ADE3B43-C1A7-49A1-ADF8-0E1126DA0BF9}" dt="2022-06-08T11:50:47.708" v="19"/>
          <ac:picMkLst>
            <pc:docMk/>
            <pc:sldMk cId="914041253" sldId="282"/>
            <ac:picMk id="9" creationId="{16C65905-82D7-4B4F-AA45-96B9EA264A34}"/>
          </ac:picMkLst>
        </pc:picChg>
      </pc:sldChg>
      <pc:sldChg chg="addSp modSp mod">
        <pc:chgData name="Dr Richard Burton" userId="b6e8c661-9531-4e9a-ad34-c2392fecb079" providerId="ADAL" clId="{9ADE3B43-C1A7-49A1-ADF8-0E1126DA0BF9}" dt="2022-06-08T11:51:04.042" v="25" actId="1076"/>
        <pc:sldMkLst>
          <pc:docMk/>
          <pc:sldMk cId="198631033" sldId="285"/>
        </pc:sldMkLst>
        <pc:picChg chg="add mod">
          <ac:chgData name="Dr Richard Burton" userId="b6e8c661-9531-4e9a-ad34-c2392fecb079" providerId="ADAL" clId="{9ADE3B43-C1A7-49A1-ADF8-0E1126DA0BF9}" dt="2022-06-08T11:50:59.836" v="24" actId="1076"/>
          <ac:picMkLst>
            <pc:docMk/>
            <pc:sldMk cId="198631033" sldId="285"/>
            <ac:picMk id="3" creationId="{54E06EB5-B01F-48C1-A0F9-B2ADB758528A}"/>
          </ac:picMkLst>
        </pc:picChg>
        <pc:picChg chg="add mod">
          <ac:chgData name="Dr Richard Burton" userId="b6e8c661-9531-4e9a-ad34-c2392fecb079" providerId="ADAL" clId="{9ADE3B43-C1A7-49A1-ADF8-0E1126DA0BF9}" dt="2022-06-08T11:51:04.042" v="25" actId="1076"/>
          <ac:picMkLst>
            <pc:docMk/>
            <pc:sldMk cId="198631033" sldId="285"/>
            <ac:picMk id="4" creationId="{95A311E7-A161-4C3E-B3DB-E33EB23A71D6}"/>
          </ac:picMkLst>
        </pc:picChg>
      </pc:sldChg>
      <pc:sldChg chg="addSp modSp mod">
        <pc:chgData name="Dr Richard Burton" userId="b6e8c661-9531-4e9a-ad34-c2392fecb079" providerId="ADAL" clId="{9ADE3B43-C1A7-49A1-ADF8-0E1126DA0BF9}" dt="2022-06-08T11:51:54.113" v="42" actId="1076"/>
        <pc:sldMkLst>
          <pc:docMk/>
          <pc:sldMk cId="4039945194" sldId="288"/>
        </pc:sldMkLst>
        <pc:picChg chg="add mod">
          <ac:chgData name="Dr Richard Burton" userId="b6e8c661-9531-4e9a-ad34-c2392fecb079" providerId="ADAL" clId="{9ADE3B43-C1A7-49A1-ADF8-0E1126DA0BF9}" dt="2022-06-08T11:51:50.820" v="41" actId="1076"/>
          <ac:picMkLst>
            <pc:docMk/>
            <pc:sldMk cId="4039945194" sldId="288"/>
            <ac:picMk id="5" creationId="{D8E3ACFF-89F2-4B39-AD4F-AA1104BD5176}"/>
          </ac:picMkLst>
        </pc:picChg>
        <pc:picChg chg="add mod">
          <ac:chgData name="Dr Richard Burton" userId="b6e8c661-9531-4e9a-ad34-c2392fecb079" providerId="ADAL" clId="{9ADE3B43-C1A7-49A1-ADF8-0E1126DA0BF9}" dt="2022-06-08T11:51:54.113" v="42" actId="1076"/>
          <ac:picMkLst>
            <pc:docMk/>
            <pc:sldMk cId="4039945194" sldId="288"/>
            <ac:picMk id="6" creationId="{7C7C4CEA-E1E4-417B-A010-3E8993899083}"/>
          </ac:picMkLst>
        </pc:picChg>
      </pc:sldChg>
      <pc:sldChg chg="addSp modSp mod">
        <pc:chgData name="Dr Richard Burton" userId="b6e8c661-9531-4e9a-ad34-c2392fecb079" providerId="ADAL" clId="{9ADE3B43-C1A7-49A1-ADF8-0E1126DA0BF9}" dt="2022-06-08T11:51:21.630" v="31" actId="1076"/>
        <pc:sldMkLst>
          <pc:docMk/>
          <pc:sldMk cId="966130717" sldId="289"/>
        </pc:sldMkLst>
        <pc:picChg chg="add mod">
          <ac:chgData name="Dr Richard Burton" userId="b6e8c661-9531-4e9a-ad34-c2392fecb079" providerId="ADAL" clId="{9ADE3B43-C1A7-49A1-ADF8-0E1126DA0BF9}" dt="2022-06-08T11:51:18.945" v="30" actId="1076"/>
          <ac:picMkLst>
            <pc:docMk/>
            <pc:sldMk cId="966130717" sldId="289"/>
            <ac:picMk id="5" creationId="{18B2A829-AB96-4E3A-98A5-01C1A5A13ED8}"/>
          </ac:picMkLst>
        </pc:picChg>
        <pc:picChg chg="add mod">
          <ac:chgData name="Dr Richard Burton" userId="b6e8c661-9531-4e9a-ad34-c2392fecb079" providerId="ADAL" clId="{9ADE3B43-C1A7-49A1-ADF8-0E1126DA0BF9}" dt="2022-06-08T11:51:21.630" v="31" actId="1076"/>
          <ac:picMkLst>
            <pc:docMk/>
            <pc:sldMk cId="966130717" sldId="289"/>
            <ac:picMk id="6" creationId="{3DD61ABD-8DEE-413F-B199-3D632B9538AF}"/>
          </ac:picMkLst>
        </pc:picChg>
      </pc:sldChg>
      <pc:sldChg chg="addSp modSp">
        <pc:chgData name="Dr Richard Burton" userId="b6e8c661-9531-4e9a-ad34-c2392fecb079" providerId="ADAL" clId="{9ADE3B43-C1A7-49A1-ADF8-0E1126DA0BF9}" dt="2022-06-08T11:51:59.558" v="44"/>
        <pc:sldMkLst>
          <pc:docMk/>
          <pc:sldMk cId="3264250465" sldId="290"/>
        </pc:sldMkLst>
        <pc:picChg chg="add mod">
          <ac:chgData name="Dr Richard Burton" userId="b6e8c661-9531-4e9a-ad34-c2392fecb079" providerId="ADAL" clId="{9ADE3B43-C1A7-49A1-ADF8-0E1126DA0BF9}" dt="2022-06-08T11:51:58.508" v="43"/>
          <ac:picMkLst>
            <pc:docMk/>
            <pc:sldMk cId="3264250465" sldId="290"/>
            <ac:picMk id="5" creationId="{9FDCE64B-C7E1-47E4-9CF1-644F40458E5B}"/>
          </ac:picMkLst>
        </pc:picChg>
        <pc:picChg chg="add mod">
          <ac:chgData name="Dr Richard Burton" userId="b6e8c661-9531-4e9a-ad34-c2392fecb079" providerId="ADAL" clId="{9ADE3B43-C1A7-49A1-ADF8-0E1126DA0BF9}" dt="2022-06-08T11:51:59.558" v="44"/>
          <ac:picMkLst>
            <pc:docMk/>
            <pc:sldMk cId="3264250465" sldId="290"/>
            <ac:picMk id="7" creationId="{C64D5453-7D08-4CF3-9B69-3DF4C50AAC66}"/>
          </ac:picMkLst>
        </pc:picChg>
      </pc:sldChg>
      <pc:sldChg chg="addSp modSp mod">
        <pc:chgData name="Dr Richard Burton" userId="b6e8c661-9531-4e9a-ad34-c2392fecb079" providerId="ADAL" clId="{9ADE3B43-C1A7-49A1-ADF8-0E1126DA0BF9}" dt="2022-06-08T11:54:03.324" v="56" actId="1076"/>
        <pc:sldMkLst>
          <pc:docMk/>
          <pc:sldMk cId="1714189511" sldId="291"/>
        </pc:sldMkLst>
        <pc:spChg chg="mod">
          <ac:chgData name="Dr Richard Burton" userId="b6e8c661-9531-4e9a-ad34-c2392fecb079" providerId="ADAL" clId="{9ADE3B43-C1A7-49A1-ADF8-0E1126DA0BF9}" dt="2022-06-08T11:53:35.798" v="52" actId="1076"/>
          <ac:spMkLst>
            <pc:docMk/>
            <pc:sldMk cId="1714189511" sldId="291"/>
            <ac:spMk id="2" creationId="{00000000-0000-0000-0000-000000000000}"/>
          </ac:spMkLst>
        </pc:spChg>
        <pc:spChg chg="mod">
          <ac:chgData name="Dr Richard Burton" userId="b6e8c661-9531-4e9a-ad34-c2392fecb079" providerId="ADAL" clId="{9ADE3B43-C1A7-49A1-ADF8-0E1126DA0BF9}" dt="2022-06-08T11:53:11.868" v="50" actId="27636"/>
          <ac:spMkLst>
            <pc:docMk/>
            <pc:sldMk cId="1714189511" sldId="291"/>
            <ac:spMk id="3" creationId="{00000000-0000-0000-0000-000000000000}"/>
          </ac:spMkLst>
        </pc:spChg>
        <pc:spChg chg="mod">
          <ac:chgData name="Dr Richard Burton" userId="b6e8c661-9531-4e9a-ad34-c2392fecb079" providerId="ADAL" clId="{9ADE3B43-C1A7-49A1-ADF8-0E1126DA0BF9}" dt="2022-06-08T11:53:46.310" v="53" actId="20577"/>
          <ac:spMkLst>
            <pc:docMk/>
            <pc:sldMk cId="1714189511" sldId="291"/>
            <ac:spMk id="4" creationId="{00000000-0000-0000-0000-000000000000}"/>
          </ac:spMkLst>
        </pc:spChg>
        <pc:picChg chg="add mod">
          <ac:chgData name="Dr Richard Burton" userId="b6e8c661-9531-4e9a-ad34-c2392fecb079" providerId="ADAL" clId="{9ADE3B43-C1A7-49A1-ADF8-0E1126DA0BF9}" dt="2022-06-08T11:53:58.690" v="55" actId="1076"/>
          <ac:picMkLst>
            <pc:docMk/>
            <pc:sldMk cId="1714189511" sldId="291"/>
            <ac:picMk id="5" creationId="{FA990617-07A0-4DFE-88FF-5D001D6C38F8}"/>
          </ac:picMkLst>
        </pc:picChg>
        <pc:picChg chg="add mod">
          <ac:chgData name="Dr Richard Burton" userId="b6e8c661-9531-4e9a-ad34-c2392fecb079" providerId="ADAL" clId="{9ADE3B43-C1A7-49A1-ADF8-0E1126DA0BF9}" dt="2022-06-08T11:54:03.324" v="56" actId="1076"/>
          <ac:picMkLst>
            <pc:docMk/>
            <pc:sldMk cId="1714189511" sldId="291"/>
            <ac:picMk id="6" creationId="{0986A579-5197-4B0A-B23D-FE1B23CECAD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941DF89E-9F40-4D82-AC0A-1DDB8E13751D}" type="datetimeFigureOut">
              <a:rPr lang="en-GB" smtClean="0"/>
              <a:t>08/06/2022</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1F2ACDB-26D3-4E19-B9D8-5F86A9041E6B}" type="slidenum">
              <a:rPr lang="en-GB" smtClean="0"/>
              <a:t>‹#›</a:t>
            </a:fld>
            <a:endParaRPr lang="en-GB"/>
          </a:p>
        </p:txBody>
      </p:sp>
    </p:spTree>
    <p:extLst>
      <p:ext uri="{BB962C8B-B14F-4D97-AF65-F5344CB8AC3E}">
        <p14:creationId xmlns:p14="http://schemas.microsoft.com/office/powerpoint/2010/main" val="1097100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BA046A8C-6046-4335-A410-A87FADD7929E}" type="datetimeFigureOut">
              <a:rPr lang="en-GB" smtClean="0"/>
              <a:t>08/06/2022</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08A2F9C7-4E20-4F31-AB4D-D6D9EA37E40B}" type="slidenum">
              <a:rPr lang="en-GB" smtClean="0"/>
              <a:t>‹#›</a:t>
            </a:fld>
            <a:endParaRPr lang="en-GB"/>
          </a:p>
        </p:txBody>
      </p:sp>
    </p:spTree>
    <p:extLst>
      <p:ext uri="{BB962C8B-B14F-4D97-AF65-F5344CB8AC3E}">
        <p14:creationId xmlns:p14="http://schemas.microsoft.com/office/powerpoint/2010/main" val="2340379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A2F9C7-4E20-4F31-AB4D-D6D9EA37E40B}" type="slidenum">
              <a:rPr lang="en-GB" smtClean="0"/>
              <a:t>3</a:t>
            </a:fld>
            <a:endParaRPr lang="en-GB"/>
          </a:p>
        </p:txBody>
      </p:sp>
    </p:spTree>
    <p:extLst>
      <p:ext uri="{BB962C8B-B14F-4D97-AF65-F5344CB8AC3E}">
        <p14:creationId xmlns:p14="http://schemas.microsoft.com/office/powerpoint/2010/main" val="340917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68EA3A3-DD72-4B06-A178-E41205745C5C}"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4016608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8EA3A3-DD72-4B06-A178-E41205745C5C}"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114167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8EA3A3-DD72-4B06-A178-E41205745C5C}"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2724649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0C530D9-C206-4F4C-AB9D-99A26389D648}" type="slidenum">
              <a:rPr lang="en-GB">
                <a:solidFill>
                  <a:prstClr val="white"/>
                </a:solidFill>
              </a:rPr>
              <a:pPr>
                <a:defRPr/>
              </a:pPr>
              <a:t>‹#›</a:t>
            </a:fld>
            <a:endParaRPr lang="en-GB">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GB">
              <a:solidFill>
                <a:prstClr val="white"/>
              </a:solidFill>
            </a:endParaRPr>
          </a:p>
        </p:txBody>
      </p:sp>
    </p:spTree>
    <p:extLst>
      <p:ext uri="{BB962C8B-B14F-4D97-AF65-F5344CB8AC3E}">
        <p14:creationId xmlns:p14="http://schemas.microsoft.com/office/powerpoint/2010/main" val="60858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8EA3A3-DD72-4B06-A178-E41205745C5C}"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203412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EA3A3-DD72-4B06-A178-E41205745C5C}"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4179282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68EA3A3-DD72-4B06-A178-E41205745C5C}"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424117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68EA3A3-DD72-4B06-A178-E41205745C5C}" type="datetimeFigureOut">
              <a:rPr lang="en-GB" smtClean="0"/>
              <a:t>08/06/2022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51741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68EA3A3-DD72-4B06-A178-E41205745C5C}" type="datetimeFigureOut">
              <a:rPr lang="en-GB" smtClean="0"/>
              <a:t>08/06/2022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120650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EA3A3-DD72-4B06-A178-E41205745C5C}" type="datetimeFigureOut">
              <a:rPr lang="en-GB" smtClean="0"/>
              <a:t>08/06/2022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585121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8EA3A3-DD72-4B06-A178-E41205745C5C}"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586895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8EA3A3-DD72-4B06-A178-E41205745C5C}"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2268838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EA3A3-DD72-4B06-A178-E41205745C5C}" type="datetimeFigureOut">
              <a:rPr lang="en-GB" smtClean="0"/>
              <a:t>08/06/2022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77027-23B6-4B66-AF9A-36C8AC5CEF41}" type="slidenum">
              <a:rPr lang="en-GB" smtClean="0"/>
              <a:t>‹#›</a:t>
            </a:fld>
            <a:endParaRPr lang="en-GB"/>
          </a:p>
        </p:txBody>
      </p:sp>
    </p:spTree>
    <p:extLst>
      <p:ext uri="{BB962C8B-B14F-4D97-AF65-F5344CB8AC3E}">
        <p14:creationId xmlns:p14="http://schemas.microsoft.com/office/powerpoint/2010/main" val="2024597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cid:image001.jpg@01D85579.79AF3940"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cid:image001.jpg@01D85579.79AF3940" TargetMode="External"/><Relationship Id="rId5" Type="http://schemas.openxmlformats.org/officeDocument/2006/relationships/image" Target="../media/image4.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cid:image001.jpg@01D85579.79AF394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wmf"/><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cid:image001.jpg@01D85579.79AF394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cid:image001.jpg@01D85579.79AF394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cid:image001.jpg@01D85579.79AF3940" TargetMode="External"/><Relationship Id="rId5" Type="http://schemas.openxmlformats.org/officeDocument/2006/relationships/image" Target="../media/image4.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cid:image001.jpg@01D85579.79AF394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cid:image001.jpg@01D85579.79AF3940" TargetMode="External"/><Relationship Id="rId5" Type="http://schemas.openxmlformats.org/officeDocument/2006/relationships/image" Target="../media/image4.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cid:image001.jpg@01D85579.79AF3940" TargetMode="External"/><Relationship Id="rId3" Type="http://schemas.openxmlformats.org/officeDocument/2006/relationships/image" Target="../media/image13.jpeg"/><Relationship Id="rId7"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cid:image001.jpg@01D85579.79AF394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cid:image001.jpg@01D85579.79AF394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emf"/><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cid:image001.jpg@01D85579.79AF39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548680"/>
            <a:ext cx="7988424" cy="1656184"/>
          </a:xfrm>
        </p:spPr>
        <p:txBody>
          <a:bodyPr>
            <a:normAutofit fontScale="90000"/>
          </a:bodyPr>
          <a:lstStyle/>
          <a:p>
            <a:r>
              <a:rPr lang="en-GB" sz="3200" b="1" dirty="0">
                <a:latin typeface="Arial" panose="020B0604020202020204" pitchFamily="34" charset="0"/>
                <a:cs typeface="Arial" panose="020B0604020202020204" pitchFamily="34" charset="0"/>
              </a:rPr>
              <a:t>Section 9: Occupational Exposure Management </a:t>
            </a: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and</a:t>
            </a: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Personal Protective Equipment (PPE)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323" y="2420888"/>
            <a:ext cx="3132349" cy="208823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056072"/>
            <a:ext cx="3463175" cy="122413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78615" y="4941168"/>
            <a:ext cx="2649361" cy="1332148"/>
          </a:xfrm>
          <a:prstGeom prst="rect">
            <a:avLst/>
          </a:prstGeom>
          <a:ln w="19050">
            <a:solidFill>
              <a:schemeClr val="tx1"/>
            </a:solidFill>
          </a:ln>
        </p:spPr>
      </p:pic>
      <p:pic>
        <p:nvPicPr>
          <p:cNvPr id="6" name="Picture 5" descr="A picture containing text&#10;&#10;Description automatically generated">
            <a:extLst>
              <a:ext uri="{FF2B5EF4-FFF2-40B4-BE49-F238E27FC236}">
                <a16:creationId xmlns:a16="http://schemas.microsoft.com/office/drawing/2014/main" id="{DDEA9B90-E64D-4842-89C2-D35B3A3C48C0}"/>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7" name="Picture 6" descr="RSPH_M_4C">
            <a:extLst>
              <a:ext uri="{FF2B5EF4-FFF2-40B4-BE49-F238E27FC236}">
                <a16:creationId xmlns:a16="http://schemas.microsoft.com/office/drawing/2014/main" id="{53614F2D-67E1-491B-851A-100105A4DBDB}"/>
              </a:ext>
            </a:extLst>
          </p:cNvPr>
          <p:cNvPicPr>
            <a:picLocks noChangeAspect="1"/>
          </p:cNvPicPr>
          <p:nvPr/>
        </p:nvPicPr>
        <p:blipFill>
          <a:blip r:embed="rId7"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76832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172016" cy="1700856"/>
          </a:xfrm>
        </p:spPr>
        <p:txBody>
          <a:bodyPr>
            <a:normAutofit fontScale="90000"/>
          </a:bodyPr>
          <a:lstStyle/>
          <a:p>
            <a:r>
              <a:rPr lang="en-GB" sz="3200" b="1" dirty="0">
                <a:solidFill>
                  <a:srgbClr val="C00000"/>
                </a:solidFill>
              </a:rPr>
              <a:t>Sharps/needle-stick injuries</a:t>
            </a:r>
            <a:br>
              <a:rPr lang="en-GB" sz="3200" b="1" dirty="0"/>
            </a:br>
            <a:r>
              <a:rPr lang="en-GB" sz="2700" dirty="0"/>
              <a:t>A sharps injury is an incident, which causes a needle, blade or other medical instruments to penetrate the skin. </a:t>
            </a:r>
            <a:br>
              <a:rPr lang="en-GB" sz="2700" dirty="0"/>
            </a:br>
            <a:endParaRPr lang="en-GB" sz="2700" b="1" dirty="0"/>
          </a:p>
        </p:txBody>
      </p:sp>
      <p:sp>
        <p:nvSpPr>
          <p:cNvPr id="3" name="Content Placeholder 2"/>
          <p:cNvSpPr>
            <a:spLocks noGrp="1"/>
          </p:cNvSpPr>
          <p:nvPr>
            <p:ph idx="1"/>
          </p:nvPr>
        </p:nvSpPr>
        <p:spPr>
          <a:xfrm>
            <a:off x="467544" y="1961504"/>
            <a:ext cx="8028000" cy="4352487"/>
          </a:xfrm>
        </p:spPr>
        <p:txBody>
          <a:bodyPr>
            <a:normAutofit/>
          </a:bodyPr>
          <a:lstStyle/>
          <a:p>
            <a:pPr marL="0" indent="0">
              <a:buNone/>
            </a:pPr>
            <a:r>
              <a:rPr lang="en-GB" sz="2800" b="1" dirty="0">
                <a:solidFill>
                  <a:srgbClr val="C00000"/>
                </a:solidFill>
              </a:rPr>
              <a:t>A blood/body fluid injury/exposure incident includes:</a:t>
            </a:r>
          </a:p>
          <a:p>
            <a:r>
              <a:rPr lang="en-GB" sz="2800" dirty="0"/>
              <a:t>A break in the skin involving a used needle or sharp instrument</a:t>
            </a:r>
            <a:br>
              <a:rPr lang="en-GB" sz="2800" dirty="0"/>
            </a:br>
            <a:endParaRPr lang="en-GB" sz="2800" dirty="0"/>
          </a:p>
          <a:p>
            <a:r>
              <a:rPr lang="en-GB" sz="2800" dirty="0"/>
              <a:t>A splash to the eye or mucous membrane</a:t>
            </a:r>
            <a:br>
              <a:rPr lang="en-GB" sz="2800" dirty="0"/>
            </a:br>
            <a:endParaRPr lang="en-GB" sz="2800" dirty="0"/>
          </a:p>
          <a:p>
            <a:r>
              <a:rPr lang="en-GB" sz="2800" dirty="0"/>
              <a:t>A bite, scratch or cut involving an exchange of blood or bodily fluid</a:t>
            </a:r>
          </a:p>
          <a:p>
            <a:endParaRPr lang="en-GB" dirty="0"/>
          </a:p>
        </p:txBody>
      </p:sp>
      <p:sp>
        <p:nvSpPr>
          <p:cNvPr id="4" name="Slide Number Placeholder 3"/>
          <p:cNvSpPr>
            <a:spLocks noGrp="1"/>
          </p:cNvSpPr>
          <p:nvPr>
            <p:ph type="sldNum" sz="quarter" idx="12"/>
          </p:nvPr>
        </p:nvSpPr>
        <p:spPr>
          <a:xfrm>
            <a:off x="0" y="6308725"/>
            <a:ext cx="9144000" cy="549275"/>
          </a:xfrm>
        </p:spPr>
        <p:txBody>
          <a:bodyPr/>
          <a:lstStyle/>
          <a:p>
            <a:pPr marL="531813"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p>
        </p:txBody>
      </p:sp>
      <p:pic>
        <p:nvPicPr>
          <p:cNvPr id="5" name="Picture 4" descr="A picture containing text&#10;&#10;Description automatically generated">
            <a:extLst>
              <a:ext uri="{FF2B5EF4-FFF2-40B4-BE49-F238E27FC236}">
                <a16:creationId xmlns:a16="http://schemas.microsoft.com/office/drawing/2014/main" id="{18B2A829-AB96-4E3A-98A5-01C1A5A13ED8}"/>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1560" y="451460"/>
            <a:ext cx="426085" cy="338455"/>
          </a:xfrm>
          <a:prstGeom prst="rect">
            <a:avLst/>
          </a:prstGeom>
          <a:noFill/>
          <a:ln>
            <a:noFill/>
          </a:ln>
        </p:spPr>
      </p:pic>
      <p:pic>
        <p:nvPicPr>
          <p:cNvPr id="6" name="Picture 5" descr="RSPH_M_4C">
            <a:extLst>
              <a:ext uri="{FF2B5EF4-FFF2-40B4-BE49-F238E27FC236}">
                <a16:creationId xmlns:a16="http://schemas.microsoft.com/office/drawing/2014/main" id="{3DD61ABD-8DEE-413F-B199-3D632B9538AF}"/>
              </a:ext>
            </a:extLst>
          </p:cNvPr>
          <p:cNvPicPr>
            <a:picLocks noChangeAspect="1"/>
          </p:cNvPicPr>
          <p:nvPr/>
        </p:nvPicPr>
        <p:blipFill>
          <a:blip r:embed="rId4" cstate="print"/>
          <a:srcRect/>
          <a:stretch>
            <a:fillRect/>
          </a:stretch>
        </p:blipFill>
        <p:spPr bwMode="auto">
          <a:xfrm>
            <a:off x="8127816" y="507657"/>
            <a:ext cx="548640" cy="226060"/>
          </a:xfrm>
          <a:prstGeom prst="rect">
            <a:avLst/>
          </a:prstGeom>
          <a:noFill/>
          <a:ln w="9525">
            <a:noFill/>
            <a:miter lim="800000"/>
            <a:headEnd/>
            <a:tailEnd/>
          </a:ln>
        </p:spPr>
      </p:pic>
    </p:spTree>
    <p:extLst>
      <p:ext uri="{BB962C8B-B14F-4D97-AF65-F5344CB8AC3E}">
        <p14:creationId xmlns:p14="http://schemas.microsoft.com/office/powerpoint/2010/main" val="966130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18505"/>
            <a:ext cx="8229600" cy="917682"/>
          </a:xfrm>
        </p:spPr>
        <p:txBody>
          <a:bodyPr>
            <a:normAutofit fontScale="90000"/>
          </a:bodyPr>
          <a:lstStyle/>
          <a:p>
            <a:r>
              <a:rPr lang="en-GB" sz="3600" b="1" dirty="0"/>
              <a:t>Needle Stick Injuries</a:t>
            </a:r>
            <a:br>
              <a:rPr lang="en-GB" sz="3200" dirty="0"/>
            </a:br>
            <a:r>
              <a:rPr lang="en-GB" sz="2200" dirty="0"/>
              <a:t>A sharps injury is sometimes called a percutaneous injury.</a:t>
            </a:r>
            <a:br>
              <a:rPr lang="en-GB" sz="2200" dirty="0"/>
            </a:br>
            <a:endParaRPr lang="en-GB" sz="2200" dirty="0">
              <a:solidFill>
                <a:srgbClr val="C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1365775"/>
            <a:ext cx="2207849" cy="1471899"/>
          </a:xfrm>
          <a:prstGeom prst="rect">
            <a:avLst/>
          </a:prstGeom>
        </p:spPr>
      </p:pic>
      <p:pic>
        <p:nvPicPr>
          <p:cNvPr id="7" name="Picture 3" descr="Domestic"/>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83787" y="1274096"/>
            <a:ext cx="2134894" cy="2462111"/>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0" descr="C:\Users\jasvirkaur.bal\Pictures\bloo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5666" y="1365775"/>
            <a:ext cx="2100058" cy="12837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43608" y="4018518"/>
            <a:ext cx="6768752" cy="2862322"/>
          </a:xfrm>
          <a:prstGeom prst="rect">
            <a:avLst/>
          </a:prstGeom>
        </p:spPr>
        <p:txBody>
          <a:bodyPr wrap="square">
            <a:spAutoFit/>
          </a:bodyPr>
          <a:lstStyle/>
          <a:p>
            <a:pPr algn="ctr"/>
            <a:r>
              <a:rPr lang="en-GB" altLang="en-US" b="1" dirty="0">
                <a:solidFill>
                  <a:srgbClr val="C00000"/>
                </a:solidFill>
                <a:latin typeface="Arial" panose="020B0604020202020204" pitchFamily="34" charset="0"/>
                <a:cs typeface="Arial" panose="020B0604020202020204" pitchFamily="34" charset="0"/>
              </a:rPr>
              <a:t>85% of injuries are the result of incorrect disposal</a:t>
            </a:r>
          </a:p>
          <a:p>
            <a:pPr algn="ctr"/>
            <a:endParaRPr lang="en-GB" b="1" dirty="0">
              <a:solidFill>
                <a:srgbClr val="C00000"/>
              </a:solidFill>
              <a:latin typeface="Arial" panose="020B0604020202020204" pitchFamily="34" charset="0"/>
              <a:cs typeface="Arial" panose="020B0604020202020204" pitchFamily="34" charset="0"/>
            </a:endParaRPr>
          </a:p>
          <a:p>
            <a:r>
              <a:rPr lang="en-GB" dirty="0"/>
              <a:t>Risk of infection following a needle stick injury:</a:t>
            </a:r>
          </a:p>
          <a:p>
            <a:endParaRPr lang="en-GB" dirty="0"/>
          </a:p>
          <a:p>
            <a:pPr lvl="0"/>
            <a:r>
              <a:rPr lang="en-GB" b="1" dirty="0"/>
              <a:t>1 in 3 </a:t>
            </a:r>
            <a:r>
              <a:rPr lang="en-GB" dirty="0"/>
              <a:t>when a source patient is infected with </a:t>
            </a:r>
            <a:r>
              <a:rPr lang="en-GB" b="1" dirty="0"/>
              <a:t>HBV</a:t>
            </a:r>
            <a:r>
              <a:rPr lang="en-GB" dirty="0"/>
              <a:t> and is classed as being highly infectious at the time.</a:t>
            </a:r>
          </a:p>
          <a:p>
            <a:pPr lvl="0"/>
            <a:r>
              <a:rPr lang="en-GB" b="1" dirty="0"/>
              <a:t>1 in 30 </a:t>
            </a:r>
            <a:r>
              <a:rPr lang="en-GB" dirty="0"/>
              <a:t>when the patient is infected with </a:t>
            </a:r>
            <a:r>
              <a:rPr lang="en-GB" b="1" dirty="0"/>
              <a:t>HCV.</a:t>
            </a:r>
            <a:endParaRPr lang="en-GB" dirty="0"/>
          </a:p>
          <a:p>
            <a:pPr lvl="0"/>
            <a:r>
              <a:rPr lang="en-GB" b="1" dirty="0"/>
              <a:t>1 in 300 </a:t>
            </a:r>
            <a:r>
              <a:rPr lang="en-GB" dirty="0"/>
              <a:t>when the patient is infected with </a:t>
            </a:r>
            <a:r>
              <a:rPr lang="en-GB" b="1" dirty="0"/>
              <a:t>HIV</a:t>
            </a:r>
            <a:endParaRPr lang="en-GB" dirty="0"/>
          </a:p>
          <a:p>
            <a:r>
              <a:rPr lang="en-GB" dirty="0"/>
              <a:t>					(HPA, 2008).</a:t>
            </a:r>
          </a:p>
          <a:p>
            <a:pPr algn="ctr"/>
            <a:endParaRPr lang="en-GB" dirty="0"/>
          </a:p>
        </p:txBody>
      </p:sp>
      <p:pic>
        <p:nvPicPr>
          <p:cNvPr id="10" name="Picture 9" descr="A picture containing text&#10;&#10;Description automatically generated">
            <a:extLst>
              <a:ext uri="{FF2B5EF4-FFF2-40B4-BE49-F238E27FC236}">
                <a16:creationId xmlns:a16="http://schemas.microsoft.com/office/drawing/2014/main" id="{07FDD592-CC73-44A6-AFAA-03A4583AF02F}"/>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11" name="Picture 10" descr="RSPH_M_4C">
            <a:extLst>
              <a:ext uri="{FF2B5EF4-FFF2-40B4-BE49-F238E27FC236}">
                <a16:creationId xmlns:a16="http://schemas.microsoft.com/office/drawing/2014/main" id="{A0D5A1DC-8487-4BCB-85E4-AD79A8206331}"/>
              </a:ext>
            </a:extLst>
          </p:cNvPr>
          <p:cNvPicPr>
            <a:picLocks noChangeAspect="1"/>
          </p:cNvPicPr>
          <p:nvPr/>
        </p:nvPicPr>
        <p:blipFill>
          <a:blip r:embed="rId7"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18351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First aid response: needle stick injury</a:t>
            </a:r>
            <a:br>
              <a:rPr lang="en-GB" sz="3200" dirty="0"/>
            </a:br>
            <a:endParaRPr lang="en-GB" sz="3200" dirty="0"/>
          </a:p>
        </p:txBody>
      </p:sp>
      <p:sp>
        <p:nvSpPr>
          <p:cNvPr id="3" name="Content Placeholder 2"/>
          <p:cNvSpPr>
            <a:spLocks noGrp="1"/>
          </p:cNvSpPr>
          <p:nvPr>
            <p:ph idx="1"/>
          </p:nvPr>
        </p:nvSpPr>
        <p:spPr>
          <a:xfrm>
            <a:off x="457200" y="1340768"/>
            <a:ext cx="8229600" cy="5328592"/>
          </a:xfrm>
        </p:spPr>
        <p:txBody>
          <a:bodyPr>
            <a:normAutofit lnSpcReduction="10000"/>
          </a:bodyPr>
          <a:lstStyle/>
          <a:p>
            <a:pPr marL="514350" indent="-514350">
              <a:buFont typeface="+mj-lt"/>
              <a:buAutoNum type="arabicPeriod"/>
            </a:pPr>
            <a:r>
              <a:rPr lang="en-GB" sz="2800" dirty="0"/>
              <a:t>Encourage bleeding  of the injury under clean running water</a:t>
            </a:r>
          </a:p>
          <a:p>
            <a:pPr marL="514350" indent="-514350">
              <a:buFont typeface="+mj-lt"/>
              <a:buAutoNum type="arabicPeriod"/>
            </a:pPr>
            <a:r>
              <a:rPr lang="en-GB" sz="2800" dirty="0"/>
              <a:t>Wash gently with mild soap</a:t>
            </a:r>
          </a:p>
          <a:p>
            <a:pPr marL="514350" indent="-514350">
              <a:buFont typeface="+mj-lt"/>
              <a:buAutoNum type="arabicPeriod"/>
            </a:pPr>
            <a:r>
              <a:rPr lang="en-GB" sz="2800" dirty="0"/>
              <a:t>Cover the wound with a clean dressing</a:t>
            </a:r>
          </a:p>
          <a:p>
            <a:pPr marL="514350" indent="-514350">
              <a:buFont typeface="+mj-lt"/>
              <a:buAutoNum type="arabicPeriod"/>
            </a:pPr>
            <a:r>
              <a:rPr lang="en-GB" sz="2800" dirty="0"/>
              <a:t>Seek medical advice/attention immediately at A&amp;E ideally within 1 hour or incident occurring and no later than 72 hours</a:t>
            </a:r>
          </a:p>
          <a:p>
            <a:pPr marL="514350" indent="-514350">
              <a:buFont typeface="+mj-lt"/>
              <a:buAutoNum type="arabicPeriod"/>
            </a:pPr>
            <a:r>
              <a:rPr lang="en-GB" sz="2800" dirty="0"/>
              <a:t>Take the object and the name of the client.</a:t>
            </a:r>
          </a:p>
          <a:p>
            <a:pPr marL="0" indent="0">
              <a:buNone/>
            </a:pPr>
            <a:endParaRPr lang="en-GB" sz="2800" dirty="0"/>
          </a:p>
          <a:p>
            <a:pPr marL="0" indent="0" algn="ctr">
              <a:buNone/>
            </a:pPr>
            <a:r>
              <a:rPr lang="en-GB" sz="2800" b="1" dirty="0">
                <a:solidFill>
                  <a:srgbClr val="92D050"/>
                </a:solidFill>
              </a:rPr>
              <a:t>Prompt response is critical</a:t>
            </a:r>
            <a:endParaRPr lang="en-GB" sz="2800" b="1" dirty="0">
              <a:solidFill>
                <a:srgbClr val="00B050"/>
              </a:solidFill>
            </a:endParaRPr>
          </a:p>
          <a:p>
            <a:pPr marL="0" indent="0" algn="ctr">
              <a:buNone/>
            </a:pPr>
            <a:r>
              <a:rPr lang="en-GB" sz="2800" dirty="0">
                <a:solidFill>
                  <a:srgbClr val="FF0000"/>
                </a:solidFill>
              </a:rPr>
              <a:t>DON’T: suck wound, scrub wound</a:t>
            </a:r>
          </a:p>
          <a:p>
            <a:pPr marL="0" indent="0">
              <a:buNone/>
            </a:pPr>
            <a:endParaRPr lang="en-GB" sz="2800" dirty="0"/>
          </a:p>
        </p:txBody>
      </p:sp>
      <p:pic>
        <p:nvPicPr>
          <p:cNvPr id="4" name="Picture 3" descr="A picture containing text&#10;&#10;Description automatically generated">
            <a:extLst>
              <a:ext uri="{FF2B5EF4-FFF2-40B4-BE49-F238E27FC236}">
                <a16:creationId xmlns:a16="http://schemas.microsoft.com/office/drawing/2014/main" id="{CFC05A06-BFFA-4B8F-8C8D-32930427D5F1}"/>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5" name="Picture 4" descr="RSPH_M_4C">
            <a:extLst>
              <a:ext uri="{FF2B5EF4-FFF2-40B4-BE49-F238E27FC236}">
                <a16:creationId xmlns:a16="http://schemas.microsoft.com/office/drawing/2014/main" id="{3DCF6DC3-968B-4447-B7D1-4C44F9D16A15}"/>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104747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First aid response to exposure to blood </a:t>
            </a:r>
            <a:br>
              <a:rPr lang="en-GB" sz="3200" b="1" dirty="0"/>
            </a:br>
            <a:r>
              <a:rPr lang="en-GB" sz="3200" b="1" dirty="0"/>
              <a:t>or body fluids</a:t>
            </a:r>
          </a:p>
        </p:txBody>
      </p:sp>
      <p:sp>
        <p:nvSpPr>
          <p:cNvPr id="3" name="Content Placeholder 2"/>
          <p:cNvSpPr>
            <a:spLocks noGrp="1"/>
          </p:cNvSpPr>
          <p:nvPr>
            <p:ph idx="1"/>
          </p:nvPr>
        </p:nvSpPr>
        <p:spPr>
          <a:xfrm>
            <a:off x="457200" y="1628800"/>
            <a:ext cx="8229600" cy="4525963"/>
          </a:xfrm>
        </p:spPr>
        <p:txBody>
          <a:bodyPr>
            <a:normAutofit/>
          </a:bodyPr>
          <a:lstStyle/>
          <a:p>
            <a:endParaRPr lang="en-GB" b="1" dirty="0">
              <a:latin typeface="Arial" panose="020B0604020202020204" pitchFamily="34" charset="0"/>
              <a:cs typeface="Arial" panose="020B0604020202020204" pitchFamily="34" charset="0"/>
            </a:endParaRPr>
          </a:p>
          <a:p>
            <a:endParaRPr lang="en-GB" dirty="0"/>
          </a:p>
        </p:txBody>
      </p:sp>
      <p:sp>
        <p:nvSpPr>
          <p:cNvPr id="4" name="Rectangle 3"/>
          <p:cNvSpPr/>
          <p:nvPr/>
        </p:nvSpPr>
        <p:spPr>
          <a:xfrm>
            <a:off x="457200" y="1724687"/>
            <a:ext cx="7787208" cy="3762568"/>
          </a:xfrm>
          <a:prstGeom prst="rect">
            <a:avLst/>
          </a:prstGeom>
        </p:spPr>
        <p:txBody>
          <a:bodyPr wrap="square">
            <a:spAutoFit/>
          </a:bodyPr>
          <a:lstStyle/>
          <a:p>
            <a:pPr algn="just">
              <a:spcAft>
                <a:spcPts val="600"/>
              </a:spcAft>
            </a:pPr>
            <a:r>
              <a:rPr lang="en-GB" sz="2400" dirty="0">
                <a:latin typeface="Arial" panose="020B0604020202020204" pitchFamily="34" charset="0"/>
                <a:ea typeface="Times New Roman" panose="02020603050405020304" pitchFamily="18" charset="0"/>
                <a:cs typeface="Arial" panose="020B0604020202020204" pitchFamily="34" charset="0"/>
              </a:rPr>
              <a:t>When splashes of potentially infected bodily fluids come into contact with damaged skin or mucous membranes, follow the following procedure:</a:t>
            </a:r>
          </a:p>
          <a:p>
            <a:pPr algn="just">
              <a:spcAft>
                <a:spcPts val="600"/>
              </a:spcAft>
            </a:pPr>
            <a:endParaRPr lang="en-GB"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300"/>
              </a:spcBef>
              <a:spcAft>
                <a:spcPts val="300"/>
              </a:spcAft>
              <a:buClr>
                <a:srgbClr val="990033"/>
              </a:buClr>
              <a:buSzPts val="1200"/>
              <a:buFont typeface="Wingdings" panose="05000000000000000000" pitchFamily="2" charset="2"/>
              <a:buChar char="§"/>
              <a:tabLst>
                <a:tab pos="180340" algn="l"/>
              </a:tabLst>
            </a:pPr>
            <a:r>
              <a:rPr lang="en-GB" sz="2400" dirty="0">
                <a:latin typeface="Arial" panose="020B0604020202020204" pitchFamily="34" charset="0"/>
                <a:ea typeface="Times New Roman" panose="02020603050405020304" pitchFamily="18" charset="0"/>
                <a:cs typeface="Arial" panose="020B0604020202020204" pitchFamily="34" charset="0"/>
              </a:rPr>
              <a:t>Rinse/irrigate the area with copious amounts of water.</a:t>
            </a:r>
          </a:p>
          <a:p>
            <a:pPr marL="342900" lvl="0" indent="-342900" algn="just">
              <a:spcBef>
                <a:spcPts val="300"/>
              </a:spcBef>
              <a:spcAft>
                <a:spcPts val="300"/>
              </a:spcAft>
              <a:buClr>
                <a:srgbClr val="990033"/>
              </a:buClr>
              <a:buSzPts val="1200"/>
              <a:buFont typeface="Wingdings" panose="05000000000000000000" pitchFamily="2" charset="2"/>
              <a:buChar char="§"/>
              <a:tabLst>
                <a:tab pos="180340" algn="l"/>
              </a:tabLst>
            </a:pPr>
            <a:r>
              <a:rPr lang="en-GB" sz="2400" dirty="0">
                <a:latin typeface="Arial" panose="020B0604020202020204" pitchFamily="34" charset="0"/>
                <a:ea typeface="Times New Roman" panose="02020603050405020304" pitchFamily="18" charset="0"/>
                <a:cs typeface="Arial" panose="020B0604020202020204" pitchFamily="34" charset="0"/>
              </a:rPr>
              <a:t>If the eye is affected and contact lenses are present, remove them and then irrigate the eye.</a:t>
            </a:r>
          </a:p>
          <a:p>
            <a:pPr marL="342900" lvl="0" indent="-342900" algn="just">
              <a:spcBef>
                <a:spcPts val="300"/>
              </a:spcBef>
              <a:spcAft>
                <a:spcPts val="300"/>
              </a:spcAft>
              <a:buClr>
                <a:srgbClr val="990033"/>
              </a:buClr>
              <a:buSzPts val="1200"/>
              <a:buFont typeface="Wingdings" panose="05000000000000000000" pitchFamily="2" charset="2"/>
              <a:buChar char="§"/>
              <a:tabLst>
                <a:tab pos="180340" algn="l"/>
              </a:tabLst>
            </a:pPr>
            <a:r>
              <a:rPr lang="en-GB" sz="2400" dirty="0">
                <a:latin typeface="Arial" panose="020B0604020202020204" pitchFamily="34" charset="0"/>
                <a:ea typeface="Times New Roman" panose="02020603050405020304" pitchFamily="18" charset="0"/>
                <a:cs typeface="Arial" panose="020B0604020202020204" pitchFamily="34" charset="0"/>
              </a:rPr>
              <a:t>If the mouth is affected, do not swallow the water used for mouth rinsing.</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45B1DCAB-EB21-452D-B0AB-58E1610CA799}"/>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998D43A8-75C0-4E9D-9219-B317A2D5D3C1}"/>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2079129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084" y="260648"/>
            <a:ext cx="8136904" cy="1375644"/>
          </a:xfrm>
        </p:spPr>
        <p:txBody>
          <a:bodyPr>
            <a:normAutofit fontScale="90000"/>
          </a:bodyPr>
          <a:lstStyle/>
          <a:p>
            <a:br>
              <a:rPr lang="en-GB" b="1" dirty="0"/>
            </a:br>
            <a:r>
              <a:rPr lang="en-GB" sz="3600" b="1" dirty="0"/>
              <a:t>Management</a:t>
            </a:r>
            <a:r>
              <a:rPr lang="en-GB" sz="3600" dirty="0"/>
              <a:t> </a:t>
            </a:r>
            <a:r>
              <a:rPr lang="en-GB" sz="3600" b="1" dirty="0"/>
              <a:t>of sharps/exposure to blood</a:t>
            </a:r>
            <a:br>
              <a:rPr lang="en-GB" sz="3600" b="1" dirty="0"/>
            </a:br>
            <a:r>
              <a:rPr lang="en-GB" sz="2700" dirty="0"/>
              <a:t>Receipt, use and disposal</a:t>
            </a:r>
            <a:br>
              <a:rPr lang="en-GB" sz="2700" dirty="0"/>
            </a:br>
            <a:endParaRPr lang="en-GB" sz="2700" dirty="0"/>
          </a:p>
        </p:txBody>
      </p:sp>
      <p:sp>
        <p:nvSpPr>
          <p:cNvPr id="3" name="Content Placeholder 2"/>
          <p:cNvSpPr>
            <a:spLocks noGrp="1"/>
          </p:cNvSpPr>
          <p:nvPr>
            <p:ph idx="1"/>
          </p:nvPr>
        </p:nvSpPr>
        <p:spPr>
          <a:xfrm>
            <a:off x="395536" y="1700808"/>
            <a:ext cx="8280920" cy="4764819"/>
          </a:xfrm>
        </p:spPr>
        <p:txBody>
          <a:bodyPr/>
          <a:lstStyle/>
          <a:p>
            <a:r>
              <a:rPr lang="en-GB" sz="2400" b="1" dirty="0"/>
              <a:t>Only sterile single use micro-blading tools should be used </a:t>
            </a:r>
          </a:p>
          <a:p>
            <a:pPr marL="342900" indent="-342900">
              <a:buFont typeface="Arial" panose="020B0604020202020204" pitchFamily="34" charset="0"/>
              <a:buChar char="•"/>
            </a:pPr>
            <a:r>
              <a:rPr lang="en-GB" sz="2400" dirty="0"/>
              <a:t>Used directly from packaging or place on a sterile surface /tray for immediate use</a:t>
            </a:r>
          </a:p>
          <a:p>
            <a:pPr marL="342900" indent="-342900">
              <a:buFont typeface="Arial" panose="020B0604020202020204" pitchFamily="34" charset="0"/>
              <a:buChar char="•"/>
            </a:pPr>
            <a:r>
              <a:rPr lang="en-GB" sz="2400" dirty="0"/>
              <a:t>Non-touch technique used to ensure blade does not get contaminated before use.</a:t>
            </a:r>
          </a:p>
          <a:p>
            <a:pPr marL="342900" indent="-342900">
              <a:buFont typeface="Arial" panose="020B0604020202020204" pitchFamily="34" charset="0"/>
              <a:buChar char="•"/>
            </a:pPr>
            <a:r>
              <a:rPr lang="en-GB" sz="2400" dirty="0"/>
              <a:t>After procedure complete, dispose of the whole tool without touching/re-sheathing blade immediately into a yellow sharps box (hazardous waste)</a:t>
            </a:r>
          </a:p>
          <a:p>
            <a:pPr marL="342900" indent="-342900">
              <a:buFont typeface="Arial" panose="020B0604020202020204" pitchFamily="34" charset="0"/>
              <a:buChar char="•"/>
            </a:pPr>
            <a:endParaRPr lang="en-GB" sz="2400" dirty="0"/>
          </a:p>
          <a:p>
            <a:endParaRPr lang="en-GB" dirty="0"/>
          </a:p>
          <a:p>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67" y="4869160"/>
            <a:ext cx="2403669" cy="1596467"/>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D8E3ACFF-89F2-4B39-AD4F-AA1104BD5176}"/>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39163" y="427807"/>
            <a:ext cx="426085" cy="338455"/>
          </a:xfrm>
          <a:prstGeom prst="rect">
            <a:avLst/>
          </a:prstGeom>
          <a:noFill/>
          <a:ln>
            <a:noFill/>
          </a:ln>
        </p:spPr>
      </p:pic>
      <p:pic>
        <p:nvPicPr>
          <p:cNvPr id="6" name="Picture 5" descr="RSPH_M_4C">
            <a:extLst>
              <a:ext uri="{FF2B5EF4-FFF2-40B4-BE49-F238E27FC236}">
                <a16:creationId xmlns:a16="http://schemas.microsoft.com/office/drawing/2014/main" id="{7C7C4CEA-E1E4-417B-A010-3E8993899083}"/>
              </a:ext>
            </a:extLst>
          </p:cNvPr>
          <p:cNvPicPr>
            <a:picLocks noChangeAspect="1"/>
          </p:cNvPicPr>
          <p:nvPr/>
        </p:nvPicPr>
        <p:blipFill>
          <a:blip r:embed="rId5" cstate="print"/>
          <a:srcRect/>
          <a:stretch>
            <a:fillRect/>
          </a:stretch>
        </p:blipFill>
        <p:spPr bwMode="auto">
          <a:xfrm>
            <a:off x="8127816" y="484004"/>
            <a:ext cx="548640" cy="226060"/>
          </a:xfrm>
          <a:prstGeom prst="rect">
            <a:avLst/>
          </a:prstGeom>
          <a:noFill/>
          <a:ln w="9525">
            <a:noFill/>
            <a:miter lim="800000"/>
            <a:headEnd/>
            <a:tailEnd/>
          </a:ln>
        </p:spPr>
      </p:pic>
    </p:spTree>
    <p:extLst>
      <p:ext uri="{BB962C8B-B14F-4D97-AF65-F5344CB8AC3E}">
        <p14:creationId xmlns:p14="http://schemas.microsoft.com/office/powerpoint/2010/main" val="403994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type="body" sz="half" idx="4294967295"/>
          </p:nvPr>
        </p:nvSpPr>
        <p:spPr>
          <a:xfrm>
            <a:off x="4932040" y="1844824"/>
            <a:ext cx="4038600" cy="3014585"/>
          </a:xfrm>
        </p:spPr>
        <p:txBody>
          <a:bodyPr/>
          <a:lstStyle/>
          <a:p>
            <a:r>
              <a:rPr lang="en-GB" altLang="en-US" sz="2800" dirty="0">
                <a:ea typeface="ＭＳ Ｐゴシック" pitchFamily="34" charset="-128"/>
              </a:rPr>
              <a:t>Are they Labelled</a:t>
            </a:r>
          </a:p>
          <a:p>
            <a:r>
              <a:rPr lang="en-GB" altLang="en-US" sz="2800" dirty="0">
                <a:ea typeface="ＭＳ Ｐゴシック" pitchFamily="34" charset="-128"/>
              </a:rPr>
              <a:t>Correctly located</a:t>
            </a:r>
          </a:p>
          <a:p>
            <a:r>
              <a:rPr lang="en-GB" altLang="en-US" sz="2800" dirty="0">
                <a:ea typeface="ＭＳ Ｐゴシック" pitchFamily="34" charset="-128"/>
              </a:rPr>
              <a:t>Correct assembly</a:t>
            </a:r>
          </a:p>
          <a:p>
            <a:r>
              <a:rPr lang="en-GB" altLang="en-US" sz="2800" dirty="0">
                <a:ea typeface="ＭＳ Ｐゴシック" pitchFamily="34" charset="-128"/>
              </a:rPr>
              <a:t>Store out of clients reach</a:t>
            </a:r>
          </a:p>
          <a:p>
            <a:r>
              <a:rPr lang="en-GB" altLang="en-US" sz="2800" dirty="0">
                <a:ea typeface="ＭＳ Ｐゴシック" pitchFamily="34" charset="-128"/>
              </a:rPr>
              <a:t>Not overfilled</a:t>
            </a:r>
          </a:p>
          <a:p>
            <a:endParaRPr lang="en-GB" altLang="en-US" sz="2800" dirty="0">
              <a:ea typeface="ＭＳ Ｐゴシック" pitchFamily="34" charset="-128"/>
            </a:endParaRPr>
          </a:p>
          <a:p>
            <a:pPr marL="0" indent="0">
              <a:buNone/>
            </a:pPr>
            <a:endParaRPr lang="en-GB" altLang="en-US" sz="2800" dirty="0">
              <a:ea typeface="ＭＳ Ｐゴシック" pitchFamily="34" charset="-128"/>
            </a:endParaRPr>
          </a:p>
        </p:txBody>
      </p:sp>
      <p:sp>
        <p:nvSpPr>
          <p:cNvPr id="32770" name="Rectangle 4"/>
          <p:cNvSpPr>
            <a:spLocks noGrp="1" noChangeArrowheads="1"/>
          </p:cNvSpPr>
          <p:nvPr>
            <p:ph type="title" idx="4294967295"/>
          </p:nvPr>
        </p:nvSpPr>
        <p:spPr bwMode="auto">
          <a:xfrm>
            <a:off x="287021" y="260648"/>
            <a:ext cx="8229600" cy="7673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altLang="en-US" sz="3200" b="1" dirty="0">
                <a:ea typeface="ＭＳ Ｐゴシック" pitchFamily="34" charset="-128"/>
              </a:rPr>
              <a:t>Sharps Containers</a:t>
            </a:r>
          </a:p>
        </p:txBody>
      </p:sp>
      <p:pic>
        <p:nvPicPr>
          <p:cNvPr id="6"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7021" y="1147567"/>
            <a:ext cx="4284980" cy="517071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A picture containing text&#10;&#10;Description automatically generated">
            <a:extLst>
              <a:ext uri="{FF2B5EF4-FFF2-40B4-BE49-F238E27FC236}">
                <a16:creationId xmlns:a16="http://schemas.microsoft.com/office/drawing/2014/main" id="{9FDCE64B-C7E1-47E4-9CF1-644F40458E5B}"/>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7" name="Picture 6" descr="RSPH_M_4C">
            <a:extLst>
              <a:ext uri="{FF2B5EF4-FFF2-40B4-BE49-F238E27FC236}">
                <a16:creationId xmlns:a16="http://schemas.microsoft.com/office/drawing/2014/main" id="{C64D5453-7D08-4CF3-9B69-3DF4C50AAC66}"/>
              </a:ext>
            </a:extLst>
          </p:cNvPr>
          <p:cNvPicPr>
            <a:picLocks noChangeAspect="1"/>
          </p:cNvPicPr>
          <p:nvPr/>
        </p:nvPicPr>
        <p:blipFill>
          <a:blip r:embed="rId5"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264250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081" y="1234933"/>
            <a:ext cx="8712643" cy="5109091"/>
          </a:xfrm>
          <a:prstGeom prst="rect">
            <a:avLst/>
          </a:prstGeom>
        </p:spPr>
        <p:txBody>
          <a:bodyPr wrap="square">
            <a:spAutoFit/>
          </a:bodyPr>
          <a:lstStyle/>
          <a:p>
            <a:endParaRPr lang="en-GB" dirty="0">
              <a:solidFill>
                <a:srgbClr val="000000"/>
              </a:solidFill>
              <a:latin typeface="Arial" panose="020B0604020202020204" pitchFamily="34" charset="0"/>
            </a:endParaRPr>
          </a:p>
          <a:p>
            <a:r>
              <a:rPr lang="en-GB" dirty="0">
                <a:solidFill>
                  <a:srgbClr val="000000"/>
                </a:solidFill>
                <a:latin typeface="Arial" panose="020B0604020202020204" pitchFamily="34" charset="0"/>
              </a:rPr>
              <a:t>• </a:t>
            </a:r>
            <a:r>
              <a:rPr lang="en-GB" dirty="0">
                <a:solidFill>
                  <a:srgbClr val="00B050"/>
                </a:solidFill>
                <a:latin typeface="Arial" panose="020B0604020202020204" pitchFamily="34" charset="0"/>
              </a:rPr>
              <a:t>Do</a:t>
            </a:r>
            <a:r>
              <a:rPr lang="en-GB" dirty="0">
                <a:solidFill>
                  <a:srgbClr val="000000"/>
                </a:solidFill>
                <a:latin typeface="Arial" panose="020B0604020202020204" pitchFamily="34" charset="0"/>
              </a:rPr>
              <a:t> discard any sharps directly into the sharps container immediately after use and at the point of use. Close the aperture to the sharps container when carrying or if left unsupervised, to prevent spillage or tampering; </a:t>
            </a:r>
          </a:p>
          <a:p>
            <a:r>
              <a:rPr lang="en-GB" dirty="0">
                <a:solidFill>
                  <a:srgbClr val="000000"/>
                </a:solidFill>
                <a:latin typeface="Arial" panose="020B0604020202020204" pitchFamily="34" charset="0"/>
              </a:rPr>
              <a:t>• </a:t>
            </a:r>
            <a:r>
              <a:rPr lang="en-GB" dirty="0">
                <a:solidFill>
                  <a:srgbClr val="00B050"/>
                </a:solidFill>
                <a:latin typeface="Arial" panose="020B0604020202020204" pitchFamily="34" charset="0"/>
              </a:rPr>
              <a:t>Do</a:t>
            </a:r>
            <a:r>
              <a:rPr lang="en-GB" dirty="0">
                <a:solidFill>
                  <a:srgbClr val="000000"/>
                </a:solidFill>
                <a:latin typeface="Arial" panose="020B0604020202020204" pitchFamily="34" charset="0"/>
              </a:rPr>
              <a:t> carry sharps containers by the handle; </a:t>
            </a:r>
          </a:p>
          <a:p>
            <a:r>
              <a:rPr lang="en-GB" dirty="0">
                <a:solidFill>
                  <a:srgbClr val="000000"/>
                </a:solidFill>
                <a:latin typeface="Arial" panose="020B0604020202020204" pitchFamily="34" charset="0"/>
              </a:rPr>
              <a:t>• </a:t>
            </a:r>
            <a:r>
              <a:rPr lang="en-GB" dirty="0">
                <a:solidFill>
                  <a:srgbClr val="00B050"/>
                </a:solidFill>
                <a:latin typeface="Arial" panose="020B0604020202020204" pitchFamily="34" charset="0"/>
              </a:rPr>
              <a:t>Do</a:t>
            </a:r>
            <a:r>
              <a:rPr lang="en-GB" dirty="0">
                <a:solidFill>
                  <a:srgbClr val="000000"/>
                </a:solidFill>
                <a:latin typeface="Arial" panose="020B0604020202020204" pitchFamily="34" charset="0"/>
              </a:rPr>
              <a:t> lock the container when it is three-quarters full using the closure mechanism; </a:t>
            </a:r>
          </a:p>
          <a:p>
            <a:r>
              <a:rPr lang="en-GB" dirty="0">
                <a:solidFill>
                  <a:srgbClr val="000000"/>
                </a:solidFill>
                <a:latin typeface="Arial" panose="020B0604020202020204" pitchFamily="34" charset="0"/>
              </a:rPr>
              <a:t>• </a:t>
            </a:r>
            <a:r>
              <a:rPr lang="en-GB" dirty="0">
                <a:solidFill>
                  <a:srgbClr val="00B050"/>
                </a:solidFill>
                <a:latin typeface="Arial" panose="020B0604020202020204" pitchFamily="34" charset="0"/>
              </a:rPr>
              <a:t>Do</a:t>
            </a:r>
            <a:r>
              <a:rPr lang="en-GB" dirty="0">
                <a:solidFill>
                  <a:srgbClr val="000000"/>
                </a:solidFill>
                <a:latin typeface="Arial" panose="020B0604020202020204" pitchFamily="34" charset="0"/>
              </a:rPr>
              <a:t> label sharps containers with premises address prior to disposal; </a:t>
            </a:r>
          </a:p>
          <a:p>
            <a:r>
              <a:rPr lang="en-GB" dirty="0">
                <a:solidFill>
                  <a:srgbClr val="000000"/>
                </a:solidFill>
                <a:latin typeface="Arial" panose="020B0604020202020204" pitchFamily="34" charset="0"/>
              </a:rPr>
              <a:t>• </a:t>
            </a:r>
            <a:r>
              <a:rPr lang="en-GB" dirty="0">
                <a:solidFill>
                  <a:srgbClr val="00B050"/>
                </a:solidFill>
                <a:latin typeface="Arial" panose="020B0604020202020204" pitchFamily="34" charset="0"/>
              </a:rPr>
              <a:t>Do </a:t>
            </a:r>
            <a:r>
              <a:rPr lang="en-GB" dirty="0">
                <a:solidFill>
                  <a:srgbClr val="000000"/>
                </a:solidFill>
                <a:latin typeface="Arial" panose="020B0604020202020204" pitchFamily="34" charset="0"/>
              </a:rPr>
              <a:t>place any damaged sharps containers inside a larger sharps container - lock and label prior to disposal; </a:t>
            </a:r>
          </a:p>
          <a:p>
            <a:r>
              <a:rPr lang="en-GB" dirty="0">
                <a:solidFill>
                  <a:srgbClr val="000000"/>
                </a:solidFill>
                <a:latin typeface="Arial" panose="020B0604020202020204" pitchFamily="34" charset="0"/>
              </a:rPr>
              <a:t>• </a:t>
            </a:r>
            <a:r>
              <a:rPr lang="en-GB" dirty="0">
                <a:solidFill>
                  <a:srgbClr val="00B050"/>
                </a:solidFill>
                <a:latin typeface="Arial" panose="020B0604020202020204" pitchFamily="34" charset="0"/>
              </a:rPr>
              <a:t>Do</a:t>
            </a:r>
            <a:r>
              <a:rPr lang="en-GB" dirty="0">
                <a:solidFill>
                  <a:srgbClr val="000000"/>
                </a:solidFill>
                <a:latin typeface="Arial" panose="020B0604020202020204" pitchFamily="34" charset="0"/>
              </a:rPr>
              <a:t> keep all sharps waste in a designated, secure area until it is collected; </a:t>
            </a:r>
          </a:p>
          <a:p>
            <a:r>
              <a:rPr lang="en-GB" dirty="0">
                <a:solidFill>
                  <a:srgbClr val="000000"/>
                </a:solidFill>
                <a:latin typeface="Arial" panose="020B0604020202020204" pitchFamily="34" charset="0"/>
              </a:rPr>
              <a:t>• </a:t>
            </a:r>
            <a:r>
              <a:rPr lang="en-GB" dirty="0">
                <a:solidFill>
                  <a:srgbClr val="00B050"/>
                </a:solidFill>
                <a:latin typeface="Arial" panose="020B0604020202020204" pitchFamily="34" charset="0"/>
              </a:rPr>
              <a:t>Do</a:t>
            </a:r>
            <a:r>
              <a:rPr lang="en-GB" dirty="0">
                <a:solidFill>
                  <a:srgbClr val="000000"/>
                </a:solidFill>
                <a:latin typeface="Arial" panose="020B0604020202020204" pitchFamily="34" charset="0"/>
              </a:rPr>
              <a:t> dispose of disposable razors to a sharps bin immediately after use. Razors should never be re-sheathed after use; </a:t>
            </a:r>
          </a:p>
          <a:p>
            <a:r>
              <a:rPr lang="en-GB" dirty="0">
                <a:solidFill>
                  <a:srgbClr val="000000"/>
                </a:solidFill>
                <a:latin typeface="Arial" panose="020B0604020202020204" pitchFamily="34" charset="0"/>
              </a:rPr>
              <a:t>• </a:t>
            </a:r>
            <a:r>
              <a:rPr lang="en-GB" dirty="0">
                <a:solidFill>
                  <a:srgbClr val="FF0000"/>
                </a:solidFill>
                <a:latin typeface="Arial" panose="020B0604020202020204" pitchFamily="34" charset="0"/>
              </a:rPr>
              <a:t>Do not </a:t>
            </a:r>
            <a:r>
              <a:rPr lang="en-GB" dirty="0">
                <a:solidFill>
                  <a:srgbClr val="000000"/>
                </a:solidFill>
                <a:latin typeface="Arial" panose="020B0604020202020204" pitchFamily="34" charset="0"/>
              </a:rPr>
              <a:t>try to re-sheath any used needles or</a:t>
            </a:r>
            <a:r>
              <a:rPr lang="en-GB" dirty="0">
                <a:solidFill>
                  <a:srgbClr val="FF0000"/>
                </a:solidFill>
                <a:latin typeface="Arial" panose="020B0604020202020204" pitchFamily="34" charset="0"/>
              </a:rPr>
              <a:t> </a:t>
            </a:r>
            <a:r>
              <a:rPr lang="en-GB" dirty="0">
                <a:solidFill>
                  <a:srgbClr val="000000"/>
                </a:solidFill>
                <a:latin typeface="Arial" panose="020B0604020202020204" pitchFamily="34" charset="0"/>
              </a:rPr>
              <a:t>leave sharps lying around and don’t try to retrieve items from a sharps container; </a:t>
            </a:r>
          </a:p>
          <a:p>
            <a:r>
              <a:rPr lang="en-GB" dirty="0">
                <a:solidFill>
                  <a:srgbClr val="000000"/>
                </a:solidFill>
                <a:latin typeface="Arial" panose="020B0604020202020204" pitchFamily="34" charset="0"/>
              </a:rPr>
              <a:t>• </a:t>
            </a:r>
            <a:r>
              <a:rPr lang="en-GB" dirty="0">
                <a:solidFill>
                  <a:srgbClr val="FF0000"/>
                </a:solidFill>
                <a:latin typeface="Arial" panose="020B0604020202020204" pitchFamily="34" charset="0"/>
              </a:rPr>
              <a:t>Do not </a:t>
            </a:r>
            <a:r>
              <a:rPr lang="en-GB" dirty="0">
                <a:solidFill>
                  <a:srgbClr val="000000"/>
                </a:solidFill>
                <a:latin typeface="Arial" panose="020B0604020202020204" pitchFamily="34" charset="0"/>
              </a:rPr>
              <a:t>try to press sharps down in the container to make more room; </a:t>
            </a:r>
          </a:p>
          <a:p>
            <a:r>
              <a:rPr lang="en-GB" dirty="0">
                <a:solidFill>
                  <a:srgbClr val="000000"/>
                </a:solidFill>
                <a:latin typeface="Arial" panose="020B0604020202020204" pitchFamily="34" charset="0"/>
              </a:rPr>
              <a:t>• </a:t>
            </a:r>
            <a:r>
              <a:rPr lang="en-GB" dirty="0">
                <a:solidFill>
                  <a:srgbClr val="FF0000"/>
                </a:solidFill>
                <a:latin typeface="Arial" panose="020B0604020202020204" pitchFamily="34" charset="0"/>
              </a:rPr>
              <a:t>Do not </a:t>
            </a:r>
            <a:r>
              <a:rPr lang="en-GB" dirty="0">
                <a:solidFill>
                  <a:srgbClr val="000000"/>
                </a:solidFill>
                <a:latin typeface="Arial" panose="020B0604020202020204" pitchFamily="34" charset="0"/>
              </a:rPr>
              <a:t>place sharps containers on the floor, window sills or above shoulder height, they should be stored above knee level and below shoulder level; </a:t>
            </a:r>
          </a:p>
          <a:p>
            <a:r>
              <a:rPr lang="en-GB" dirty="0">
                <a:solidFill>
                  <a:srgbClr val="000000"/>
                </a:solidFill>
                <a:latin typeface="Arial" panose="020B0604020202020204" pitchFamily="34" charset="0"/>
              </a:rPr>
              <a:t>• </a:t>
            </a:r>
            <a:r>
              <a:rPr lang="en-GB" dirty="0">
                <a:solidFill>
                  <a:srgbClr val="FF0000"/>
                </a:solidFill>
                <a:latin typeface="Arial" panose="020B0604020202020204" pitchFamily="34" charset="0"/>
              </a:rPr>
              <a:t>Do not </a:t>
            </a:r>
            <a:r>
              <a:rPr lang="en-GB" dirty="0">
                <a:solidFill>
                  <a:srgbClr val="000000"/>
                </a:solidFill>
                <a:latin typeface="Arial" panose="020B0604020202020204" pitchFamily="34" charset="0"/>
              </a:rPr>
              <a:t>bend or break needles before discarding them.</a:t>
            </a:r>
            <a:r>
              <a:rPr lang="en-GB" sz="2000" dirty="0">
                <a:solidFill>
                  <a:srgbClr val="000000"/>
                </a:solidFill>
                <a:latin typeface="Arial" panose="020B0604020202020204" pitchFamily="34" charset="0"/>
              </a:rPr>
              <a:t> </a:t>
            </a:r>
          </a:p>
        </p:txBody>
      </p:sp>
      <p:sp>
        <p:nvSpPr>
          <p:cNvPr id="3" name="Title 1"/>
          <p:cNvSpPr txBox="1">
            <a:spLocks/>
          </p:cNvSpPr>
          <p:nvPr/>
        </p:nvSpPr>
        <p:spPr>
          <a:xfrm>
            <a:off x="457200" y="513976"/>
            <a:ext cx="8229600" cy="394744"/>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b="1" dirty="0"/>
          </a:p>
        </p:txBody>
      </p:sp>
      <p:sp>
        <p:nvSpPr>
          <p:cNvPr id="4" name="Rectangle 3"/>
          <p:cNvSpPr/>
          <p:nvPr/>
        </p:nvSpPr>
        <p:spPr>
          <a:xfrm>
            <a:off x="488193" y="274965"/>
            <a:ext cx="8363272" cy="954107"/>
          </a:xfrm>
          <a:prstGeom prst="rect">
            <a:avLst/>
          </a:prstGeom>
        </p:spPr>
        <p:txBody>
          <a:bodyPr wrap="square">
            <a:spAutoFit/>
          </a:bodyPr>
          <a:lstStyle/>
          <a:p>
            <a:endParaRPr lang="en-GB" sz="2800" b="1" dirty="0">
              <a:solidFill>
                <a:srgbClr val="000000"/>
              </a:solidFill>
              <a:latin typeface="Arial" panose="020B0604020202020204" pitchFamily="34" charset="0"/>
            </a:endParaRPr>
          </a:p>
          <a:p>
            <a:r>
              <a:rPr lang="en-GB" sz="2800" b="1" dirty="0">
                <a:solidFill>
                  <a:srgbClr val="000000"/>
                </a:solidFill>
                <a:latin typeface="Arial" panose="020B0604020202020204" pitchFamily="34" charset="0"/>
              </a:rPr>
              <a:t>Avoiding sharps injury and staying ‘sharps safe’ </a:t>
            </a:r>
            <a:endParaRPr lang="en-GB" sz="2800" dirty="0">
              <a:solidFill>
                <a:srgbClr val="000000"/>
              </a:solidFill>
              <a:latin typeface="Arial" panose="020B060402020202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FA990617-07A0-4DFE-88FF-5D001D6C38F8}"/>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320933" y="413563"/>
            <a:ext cx="426085" cy="338455"/>
          </a:xfrm>
          <a:prstGeom prst="rect">
            <a:avLst/>
          </a:prstGeom>
          <a:noFill/>
          <a:ln>
            <a:noFill/>
          </a:ln>
        </p:spPr>
      </p:pic>
      <p:pic>
        <p:nvPicPr>
          <p:cNvPr id="6" name="Picture 5" descr="RSPH_M_4C">
            <a:extLst>
              <a:ext uri="{FF2B5EF4-FFF2-40B4-BE49-F238E27FC236}">
                <a16:creationId xmlns:a16="http://schemas.microsoft.com/office/drawing/2014/main" id="{0986A579-5197-4B0A-B23D-FE1B23CECAD3}"/>
              </a:ext>
            </a:extLst>
          </p:cNvPr>
          <p:cNvPicPr>
            <a:picLocks noChangeAspect="1"/>
          </p:cNvPicPr>
          <p:nvPr/>
        </p:nvPicPr>
        <p:blipFill>
          <a:blip r:embed="rId4" cstate="print"/>
          <a:srcRect/>
          <a:stretch>
            <a:fillRect/>
          </a:stretch>
        </p:blipFill>
        <p:spPr bwMode="auto">
          <a:xfrm>
            <a:off x="8220493" y="487135"/>
            <a:ext cx="548640" cy="226060"/>
          </a:xfrm>
          <a:prstGeom prst="rect">
            <a:avLst/>
          </a:prstGeom>
          <a:noFill/>
          <a:ln w="9525">
            <a:noFill/>
            <a:miter lim="800000"/>
            <a:headEnd/>
            <a:tailEnd/>
          </a:ln>
        </p:spPr>
      </p:pic>
    </p:spTree>
    <p:extLst>
      <p:ext uri="{BB962C8B-B14F-4D97-AF65-F5344CB8AC3E}">
        <p14:creationId xmlns:p14="http://schemas.microsoft.com/office/powerpoint/2010/main" val="1714189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979512"/>
          </a:xfrm>
        </p:spPr>
        <p:txBody>
          <a:bodyPr>
            <a:normAutofit/>
          </a:bodyPr>
          <a:lstStyle/>
          <a:p>
            <a:r>
              <a:rPr lang="en-GB" sz="3200" b="1" dirty="0"/>
              <a:t>Occupational Exposure Management Policy</a:t>
            </a:r>
          </a:p>
        </p:txBody>
      </p:sp>
      <p:sp>
        <p:nvSpPr>
          <p:cNvPr id="3" name="Content Placeholder 2"/>
          <p:cNvSpPr>
            <a:spLocks noGrp="1"/>
          </p:cNvSpPr>
          <p:nvPr>
            <p:ph idx="1"/>
          </p:nvPr>
        </p:nvSpPr>
        <p:spPr/>
        <p:txBody>
          <a:bodyPr>
            <a:normAutofit lnSpcReduction="10000"/>
          </a:bodyPr>
          <a:lstStyle/>
          <a:p>
            <a:r>
              <a:rPr lang="en-GB" dirty="0"/>
              <a:t>Arrangements, procedures, roles and responsibilities</a:t>
            </a:r>
          </a:p>
          <a:p>
            <a:r>
              <a:rPr lang="en-GB" dirty="0"/>
              <a:t>Prevent and control exposure to practitioners</a:t>
            </a:r>
          </a:p>
          <a:p>
            <a:pPr lvl="1"/>
            <a:r>
              <a:rPr lang="en-GB" dirty="0"/>
              <a:t>Use and management of sharps</a:t>
            </a:r>
          </a:p>
          <a:p>
            <a:pPr lvl="1"/>
            <a:r>
              <a:rPr lang="en-GB" dirty="0"/>
              <a:t>Use of body fluid kits</a:t>
            </a:r>
          </a:p>
          <a:p>
            <a:pPr lvl="1"/>
            <a:r>
              <a:rPr lang="en-GB" dirty="0"/>
              <a:t>Storage and disposal waste</a:t>
            </a:r>
          </a:p>
          <a:p>
            <a:pPr lvl="1"/>
            <a:r>
              <a:rPr lang="en-GB" dirty="0"/>
              <a:t>Cleaning and decontamination</a:t>
            </a:r>
          </a:p>
          <a:p>
            <a:pPr lvl="1"/>
            <a:r>
              <a:rPr lang="en-GB" dirty="0"/>
              <a:t>Safe practices and procedures</a:t>
            </a:r>
          </a:p>
          <a:p>
            <a:pPr lvl="1"/>
            <a:r>
              <a:rPr lang="en-GB" dirty="0"/>
              <a:t>First aid response</a:t>
            </a:r>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0192" y="4781980"/>
            <a:ext cx="2304256" cy="1508826"/>
          </a:xfrm>
          <a:prstGeom prst="rect">
            <a:avLst/>
          </a:prstGeom>
          <a:effectLst>
            <a:softEdge rad="31750"/>
          </a:effectLst>
        </p:spPr>
      </p:pic>
      <p:pic>
        <p:nvPicPr>
          <p:cNvPr id="5" name="Picture 4" descr="A picture containing text&#10;&#10;Description automatically generated">
            <a:extLst>
              <a:ext uri="{FF2B5EF4-FFF2-40B4-BE49-F238E27FC236}">
                <a16:creationId xmlns:a16="http://schemas.microsoft.com/office/drawing/2014/main" id="{25C0CA2D-8CBD-4535-A398-F23F1C6A2CAF}"/>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DE6F0F95-3C71-40DA-ABAD-722A26B8B552}"/>
              </a:ext>
            </a:extLst>
          </p:cNvPr>
          <p:cNvPicPr>
            <a:picLocks noChangeAspect="1"/>
          </p:cNvPicPr>
          <p:nvPr/>
        </p:nvPicPr>
        <p:blipFill>
          <a:blip r:embed="rId5"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1422817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3200" b="1" dirty="0"/>
              <a:t>Summary</a:t>
            </a:r>
          </a:p>
        </p:txBody>
      </p:sp>
      <p:sp>
        <p:nvSpPr>
          <p:cNvPr id="3" name="Content Placeholder 2"/>
          <p:cNvSpPr>
            <a:spLocks noGrp="1"/>
          </p:cNvSpPr>
          <p:nvPr>
            <p:ph idx="1"/>
          </p:nvPr>
        </p:nvSpPr>
        <p:spPr>
          <a:xfrm>
            <a:off x="457200" y="980728"/>
            <a:ext cx="8229600" cy="5145435"/>
          </a:xfrm>
        </p:spPr>
        <p:txBody>
          <a:bodyPr>
            <a:normAutofit lnSpcReduction="10000"/>
          </a:bodyPr>
          <a:lstStyle/>
          <a:p>
            <a:r>
              <a:rPr lang="en-GB" dirty="0"/>
              <a:t>Minimising exposure of practitioner and clients</a:t>
            </a:r>
          </a:p>
          <a:p>
            <a:r>
              <a:rPr lang="en-GB" dirty="0"/>
              <a:t>Use and management of sharps</a:t>
            </a:r>
          </a:p>
          <a:p>
            <a:r>
              <a:rPr lang="en-GB" dirty="0"/>
              <a:t>PPE </a:t>
            </a:r>
            <a:r>
              <a:rPr lang="en-GB"/>
              <a:t>and its </a:t>
            </a:r>
            <a:r>
              <a:rPr lang="en-GB" dirty="0"/>
              <a:t>purpose, when to be worn, single use</a:t>
            </a:r>
          </a:p>
          <a:p>
            <a:r>
              <a:rPr lang="en-GB" dirty="0"/>
              <a:t>PPE  - fit for purpose, role of each PPE, available to SPP and chosen to fit user</a:t>
            </a:r>
          </a:p>
          <a:p>
            <a:r>
              <a:rPr lang="en-GB" dirty="0"/>
              <a:t>Gloves – changing</a:t>
            </a:r>
          </a:p>
          <a:p>
            <a:r>
              <a:rPr lang="en-GB" dirty="0"/>
              <a:t>Needle stick injuries and actions</a:t>
            </a:r>
          </a:p>
          <a:p>
            <a:r>
              <a:rPr lang="en-GB" dirty="0"/>
              <a:t>Occupational Exposure Management Policy</a:t>
            </a:r>
          </a:p>
          <a:p>
            <a:endParaRPr lang="en-GB" dirty="0"/>
          </a:p>
        </p:txBody>
      </p:sp>
      <p:pic>
        <p:nvPicPr>
          <p:cNvPr id="4" name="Picture 3" descr="A picture containing text&#10;&#10;Description automatically generated">
            <a:extLst>
              <a:ext uri="{FF2B5EF4-FFF2-40B4-BE49-F238E27FC236}">
                <a16:creationId xmlns:a16="http://schemas.microsoft.com/office/drawing/2014/main" id="{338E23FA-70A6-4388-BE22-8EE0FECE478F}"/>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5" name="Picture 4" descr="RSPH_M_4C">
            <a:extLst>
              <a:ext uri="{FF2B5EF4-FFF2-40B4-BE49-F238E27FC236}">
                <a16:creationId xmlns:a16="http://schemas.microsoft.com/office/drawing/2014/main" id="{2810E9A7-DB80-474C-A96C-85CCAC4701EF}"/>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127773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200" b="1" dirty="0"/>
              <a:t>‘True or False’ Quiz</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557683941"/>
              </p:ext>
            </p:extLst>
          </p:nvPr>
        </p:nvGraphicFramePr>
        <p:xfrm>
          <a:off x="467544" y="1124744"/>
          <a:ext cx="8229600" cy="5507712"/>
        </p:xfrm>
        <a:graphic>
          <a:graphicData uri="http://schemas.openxmlformats.org/drawingml/2006/table">
            <a:tbl>
              <a:tblPr firstRow="1" bandRow="1">
                <a:tableStyleId>{5C22544A-7EE6-4342-B048-85BDC9FD1C3A}</a:tableStyleId>
              </a:tblPr>
              <a:tblGrid>
                <a:gridCol w="6203032">
                  <a:extLst>
                    <a:ext uri="{9D8B030D-6E8A-4147-A177-3AD203B41FA5}">
                      <a16:colId xmlns:a16="http://schemas.microsoft.com/office/drawing/2014/main" val="20000"/>
                    </a:ext>
                  </a:extLst>
                </a:gridCol>
                <a:gridCol w="2026568">
                  <a:extLst>
                    <a:ext uri="{9D8B030D-6E8A-4147-A177-3AD203B41FA5}">
                      <a16:colId xmlns:a16="http://schemas.microsoft.com/office/drawing/2014/main" val="20001"/>
                    </a:ext>
                  </a:extLst>
                </a:gridCol>
              </a:tblGrid>
              <a:tr h="491232">
                <a:tc>
                  <a:txBody>
                    <a:bodyPr/>
                    <a:lstStyle/>
                    <a:p>
                      <a:pPr algn="ctr"/>
                      <a:r>
                        <a:rPr lang="en-GB" dirty="0"/>
                        <a:t>Question</a:t>
                      </a:r>
                    </a:p>
                  </a:txBody>
                  <a:tcPr/>
                </a:tc>
                <a:tc>
                  <a:txBody>
                    <a:bodyPr/>
                    <a:lstStyle/>
                    <a:p>
                      <a:pPr algn="ctr"/>
                      <a:r>
                        <a:rPr lang="en-GB" dirty="0"/>
                        <a:t>True</a:t>
                      </a:r>
                      <a:r>
                        <a:rPr lang="en-GB" baseline="0" dirty="0"/>
                        <a:t> or False</a:t>
                      </a:r>
                      <a:endParaRPr lang="en-GB" dirty="0"/>
                    </a:p>
                  </a:txBody>
                  <a:tcPr/>
                </a:tc>
                <a:extLst>
                  <a:ext uri="{0D108BD9-81ED-4DB2-BD59-A6C34878D82A}">
                    <a16:rowId xmlns:a16="http://schemas.microsoft.com/office/drawing/2014/main" val="10000"/>
                  </a:ext>
                </a:extLst>
              </a:tr>
              <a:tr h="491232">
                <a:tc>
                  <a:txBody>
                    <a:bodyPr/>
                    <a:lstStyle/>
                    <a:p>
                      <a:r>
                        <a:rPr lang="en-GB" dirty="0"/>
                        <a:t>Practitioners must</a:t>
                      </a:r>
                      <a:r>
                        <a:rPr lang="en-GB" baseline="0" dirty="0"/>
                        <a:t> change their gloves after completing a special procedure</a:t>
                      </a:r>
                      <a:endParaRPr lang="en-GB" dirty="0"/>
                    </a:p>
                  </a:txBody>
                  <a:tcPr/>
                </a:tc>
                <a:tc>
                  <a:txBody>
                    <a:bodyPr/>
                    <a:lstStyle/>
                    <a:p>
                      <a:pPr algn="ctr"/>
                      <a:endParaRPr lang="en-GB" dirty="0"/>
                    </a:p>
                  </a:txBody>
                  <a:tcPr/>
                </a:tc>
                <a:extLst>
                  <a:ext uri="{0D108BD9-81ED-4DB2-BD59-A6C34878D82A}">
                    <a16:rowId xmlns:a16="http://schemas.microsoft.com/office/drawing/2014/main" val="10001"/>
                  </a:ext>
                </a:extLst>
              </a:tr>
              <a:tr h="491232">
                <a:tc>
                  <a:txBody>
                    <a:bodyPr/>
                    <a:lstStyle/>
                    <a:p>
                      <a:r>
                        <a:rPr lang="en-GB" dirty="0"/>
                        <a:t>The purpose of wearing PPE is to protect the client</a:t>
                      </a:r>
                    </a:p>
                  </a:txBody>
                  <a:tcPr/>
                </a:tc>
                <a:tc>
                  <a:txBody>
                    <a:bodyPr/>
                    <a:lstStyle/>
                    <a:p>
                      <a:pPr algn="ctr"/>
                      <a:endParaRPr lang="en-GB" dirty="0"/>
                    </a:p>
                  </a:txBody>
                  <a:tcPr/>
                </a:tc>
                <a:extLst>
                  <a:ext uri="{0D108BD9-81ED-4DB2-BD59-A6C34878D82A}">
                    <a16:rowId xmlns:a16="http://schemas.microsoft.com/office/drawing/2014/main" val="10002"/>
                  </a:ext>
                </a:extLst>
              </a:tr>
              <a:tr h="491232">
                <a:tc>
                  <a:txBody>
                    <a:bodyPr/>
                    <a:lstStyle/>
                    <a:p>
                      <a:r>
                        <a:rPr lang="en-GB" dirty="0"/>
                        <a:t>Disposable gloves and aprons are examples of single use PPE</a:t>
                      </a:r>
                    </a:p>
                  </a:txBody>
                  <a:tcPr/>
                </a:tc>
                <a:tc>
                  <a:txBody>
                    <a:bodyPr/>
                    <a:lstStyle/>
                    <a:p>
                      <a:pPr algn="ctr"/>
                      <a:endParaRPr lang="en-GB" dirty="0"/>
                    </a:p>
                  </a:txBody>
                  <a:tcPr/>
                </a:tc>
                <a:extLst>
                  <a:ext uri="{0D108BD9-81ED-4DB2-BD59-A6C34878D82A}">
                    <a16:rowId xmlns:a16="http://schemas.microsoft.com/office/drawing/2014/main" val="10003"/>
                  </a:ext>
                </a:extLst>
              </a:tr>
              <a:tr h="491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PPE should be chosen to fit the user</a:t>
                      </a:r>
                    </a:p>
                  </a:txBody>
                  <a:tcPr/>
                </a:tc>
                <a:tc>
                  <a:txBody>
                    <a:bodyPr/>
                    <a:lstStyle/>
                    <a:p>
                      <a:pPr algn="ctr"/>
                      <a:endParaRPr lang="en-GB" dirty="0"/>
                    </a:p>
                  </a:txBody>
                  <a:tcPr/>
                </a:tc>
                <a:extLst>
                  <a:ext uri="{0D108BD9-81ED-4DB2-BD59-A6C34878D82A}">
                    <a16:rowId xmlns:a16="http://schemas.microsoft.com/office/drawing/2014/main" val="10004"/>
                  </a:ext>
                </a:extLst>
              </a:tr>
              <a:tr h="491232">
                <a:tc>
                  <a:txBody>
                    <a:bodyPr/>
                    <a:lstStyle/>
                    <a:p>
                      <a:r>
                        <a:rPr lang="en-GB" dirty="0"/>
                        <a:t>Single use gloves minimise the need to wash hands</a:t>
                      </a:r>
                    </a:p>
                  </a:txBody>
                  <a:tcPr/>
                </a:tc>
                <a:tc>
                  <a:txBody>
                    <a:bodyPr/>
                    <a:lstStyle/>
                    <a:p>
                      <a:pPr algn="ctr"/>
                      <a:endParaRPr lang="en-GB" dirty="0"/>
                    </a:p>
                  </a:txBody>
                  <a:tcPr/>
                </a:tc>
                <a:extLst>
                  <a:ext uri="{0D108BD9-81ED-4DB2-BD59-A6C34878D82A}">
                    <a16:rowId xmlns:a16="http://schemas.microsoft.com/office/drawing/2014/main" val="10005"/>
                  </a:ext>
                </a:extLst>
              </a:tr>
              <a:tr h="491232">
                <a:tc>
                  <a:txBody>
                    <a:bodyPr/>
                    <a:lstStyle/>
                    <a:p>
                      <a:r>
                        <a:rPr lang="en-GB" sz="1800" kern="1200" dirty="0">
                          <a:solidFill>
                            <a:schemeClr val="dk1"/>
                          </a:solidFill>
                          <a:effectLst/>
                          <a:latin typeface="+mn-lt"/>
                          <a:ea typeface="+mn-ea"/>
                          <a:cs typeface="+mn-cs"/>
                        </a:rPr>
                        <a:t>Practitioners wear protective clothing to protect themselves from the risk of infection</a:t>
                      </a:r>
                      <a:endParaRPr lang="en-GB" dirty="0"/>
                    </a:p>
                  </a:txBody>
                  <a:tcPr/>
                </a:tc>
                <a:tc>
                  <a:txBody>
                    <a:bodyPr/>
                    <a:lstStyle/>
                    <a:p>
                      <a:pPr algn="ctr"/>
                      <a:endParaRPr lang="en-GB" dirty="0"/>
                    </a:p>
                  </a:txBody>
                  <a:tcPr/>
                </a:tc>
                <a:extLst>
                  <a:ext uri="{0D108BD9-81ED-4DB2-BD59-A6C34878D82A}">
                    <a16:rowId xmlns:a16="http://schemas.microsoft.com/office/drawing/2014/main" val="10006"/>
                  </a:ext>
                </a:extLst>
              </a:tr>
              <a:tr h="491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Disposable protective aprons provide an extra barrier of protection against BBVs</a:t>
                      </a:r>
                      <a:endParaRPr lang="en-GB" dirty="0"/>
                    </a:p>
                  </a:txBody>
                  <a:tcPr/>
                </a:tc>
                <a:tc>
                  <a:txBody>
                    <a:bodyPr/>
                    <a:lstStyle/>
                    <a:p>
                      <a:pPr algn="ctr"/>
                      <a:endParaRPr lang="en-GB" dirty="0"/>
                    </a:p>
                  </a:txBody>
                  <a:tcPr/>
                </a:tc>
                <a:extLst>
                  <a:ext uri="{0D108BD9-81ED-4DB2-BD59-A6C34878D82A}">
                    <a16:rowId xmlns:a16="http://schemas.microsoft.com/office/drawing/2014/main" val="10007"/>
                  </a:ext>
                </a:extLst>
              </a:tr>
              <a:tr h="491232">
                <a:tc>
                  <a:txBody>
                    <a:bodyPr/>
                    <a:lstStyle/>
                    <a:p>
                      <a:r>
                        <a:rPr lang="en-GB" b="0" dirty="0"/>
                        <a:t>Sharps</a:t>
                      </a:r>
                      <a:r>
                        <a:rPr lang="en-GB" b="0" baseline="0" dirty="0"/>
                        <a:t> include spatulas </a:t>
                      </a:r>
                      <a:endParaRPr lang="en-GB" b="0" dirty="0"/>
                    </a:p>
                  </a:txBody>
                  <a:tcPr/>
                </a:tc>
                <a:tc>
                  <a:txBody>
                    <a:bodyPr/>
                    <a:lstStyle/>
                    <a:p>
                      <a:pPr algn="ctr"/>
                      <a:endParaRPr lang="en-GB" dirty="0"/>
                    </a:p>
                  </a:txBody>
                  <a:tcPr/>
                </a:tc>
                <a:extLst>
                  <a:ext uri="{0D108BD9-81ED-4DB2-BD59-A6C34878D82A}">
                    <a16:rowId xmlns:a16="http://schemas.microsoft.com/office/drawing/2014/main" val="10008"/>
                  </a:ext>
                </a:extLst>
              </a:tr>
              <a:tr h="491232">
                <a:tc>
                  <a:txBody>
                    <a:bodyPr/>
                    <a:lstStyle/>
                    <a:p>
                      <a:r>
                        <a:rPr lang="en-GB" b="0" dirty="0"/>
                        <a:t>The</a:t>
                      </a:r>
                      <a:r>
                        <a:rPr lang="en-GB" b="0" baseline="0" dirty="0"/>
                        <a:t> most effective way for practitioners to protect themselves against HBV is to get vaccinated</a:t>
                      </a:r>
                      <a:endParaRPr lang="en-GB" b="0" dirty="0"/>
                    </a:p>
                  </a:txBody>
                  <a:tcPr/>
                </a:tc>
                <a:tc>
                  <a:txBody>
                    <a:bodyPr/>
                    <a:lstStyle/>
                    <a:p>
                      <a:pPr algn="ctr"/>
                      <a:endParaRPr lang="en-GB" dirty="0"/>
                    </a:p>
                  </a:txBody>
                  <a:tcPr/>
                </a:tc>
                <a:extLst>
                  <a:ext uri="{0D108BD9-81ED-4DB2-BD59-A6C34878D82A}">
                    <a16:rowId xmlns:a16="http://schemas.microsoft.com/office/drawing/2014/main" val="2834439483"/>
                  </a:ext>
                </a:extLst>
              </a:tr>
            </a:tbl>
          </a:graphicData>
        </a:graphic>
      </p:graphicFrame>
      <p:pic>
        <p:nvPicPr>
          <p:cNvPr id="5" name="Picture 4" descr="A picture containing text&#10;&#10;Description automatically generated">
            <a:extLst>
              <a:ext uri="{FF2B5EF4-FFF2-40B4-BE49-F238E27FC236}">
                <a16:creationId xmlns:a16="http://schemas.microsoft.com/office/drawing/2014/main" id="{0F73DACA-B98F-49BB-93BE-A7D307AFF710}"/>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F2446157-857D-472F-915A-F97C586A0CDB}"/>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733510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What should practitioners be protected </a:t>
            </a:r>
            <a:br>
              <a:rPr lang="en-GB" sz="3200" b="1" dirty="0"/>
            </a:br>
            <a:r>
              <a:rPr lang="en-GB" sz="3200" b="1" dirty="0"/>
              <a:t>from?</a:t>
            </a:r>
          </a:p>
        </p:txBody>
      </p:sp>
      <p:sp>
        <p:nvSpPr>
          <p:cNvPr id="3" name="Content Placeholder 2"/>
          <p:cNvSpPr>
            <a:spLocks noGrp="1"/>
          </p:cNvSpPr>
          <p:nvPr>
            <p:ph idx="1"/>
          </p:nvPr>
        </p:nvSpPr>
        <p:spPr>
          <a:xfrm>
            <a:off x="539552" y="1556792"/>
            <a:ext cx="8229600" cy="4997152"/>
          </a:xfrm>
        </p:spPr>
        <p:txBody>
          <a:bodyPr>
            <a:normAutofit fontScale="92500" lnSpcReduction="20000"/>
          </a:bodyPr>
          <a:lstStyle/>
          <a:p>
            <a:r>
              <a:rPr lang="en-GB" dirty="0"/>
              <a:t>Infection – primarily BBVs</a:t>
            </a:r>
          </a:p>
          <a:p>
            <a:r>
              <a:rPr lang="en-GB" dirty="0"/>
              <a:t>Physical injuries (needle stick injuries)</a:t>
            </a:r>
          </a:p>
          <a:p>
            <a:r>
              <a:rPr lang="en-GB" dirty="0"/>
              <a:t>Allergens</a:t>
            </a:r>
          </a:p>
          <a:p>
            <a:r>
              <a:rPr lang="en-GB" dirty="0"/>
              <a:t>(Chemicals)</a:t>
            </a:r>
          </a:p>
          <a:p>
            <a:endParaRPr lang="en-GB" dirty="0"/>
          </a:p>
          <a:p>
            <a:endParaRPr lang="en-GB" dirty="0"/>
          </a:p>
          <a:p>
            <a:endParaRPr lang="en-GB" dirty="0"/>
          </a:p>
          <a:p>
            <a:endParaRPr lang="en-GB" dirty="0"/>
          </a:p>
          <a:p>
            <a:endParaRPr lang="en-GB" dirty="0"/>
          </a:p>
          <a:p>
            <a:pPr marL="0" indent="0" algn="ctr">
              <a:buNone/>
            </a:pPr>
            <a:r>
              <a:rPr lang="en-GB" dirty="0">
                <a:solidFill>
                  <a:srgbClr val="FF0000"/>
                </a:solidFill>
              </a:rPr>
              <a:t>How are practitioners protected from these hazards?</a:t>
            </a:r>
          </a:p>
          <a:p>
            <a:pPr marL="0" indent="0">
              <a:buNone/>
            </a:pPr>
            <a:endParaRPr lang="en-GB" dirty="0"/>
          </a:p>
          <a:p>
            <a:endParaRPr lang="en-GB" dirty="0"/>
          </a:p>
          <a:p>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717032"/>
            <a:ext cx="1630398" cy="163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64538" y="3573016"/>
            <a:ext cx="1894890" cy="189489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7026" y="3729531"/>
            <a:ext cx="2194651" cy="158185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D46D4037-9523-490D-9628-22622CA9E2F5}"/>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9" name="Picture 8" descr="RSPH_M_4C">
            <a:extLst>
              <a:ext uri="{FF2B5EF4-FFF2-40B4-BE49-F238E27FC236}">
                <a16:creationId xmlns:a16="http://schemas.microsoft.com/office/drawing/2014/main" id="{B869BFD7-06E9-4F52-8EB9-D7B9845BD0C7}"/>
              </a:ext>
            </a:extLst>
          </p:cNvPr>
          <p:cNvPicPr>
            <a:picLocks noChangeAspect="1"/>
          </p:cNvPicPr>
          <p:nvPr/>
        </p:nvPicPr>
        <p:blipFill>
          <a:blip r:embed="rId7"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31653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200" b="1" dirty="0"/>
              <a:t>‘True or False’ Quiz - Answers</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023743814"/>
              </p:ext>
            </p:extLst>
          </p:nvPr>
        </p:nvGraphicFramePr>
        <p:xfrm>
          <a:off x="539552" y="1052736"/>
          <a:ext cx="8229600" cy="5507712"/>
        </p:xfrm>
        <a:graphic>
          <a:graphicData uri="http://schemas.openxmlformats.org/drawingml/2006/table">
            <a:tbl>
              <a:tblPr firstRow="1" bandRow="1">
                <a:tableStyleId>{5C22544A-7EE6-4342-B048-85BDC9FD1C3A}</a:tableStyleId>
              </a:tblPr>
              <a:tblGrid>
                <a:gridCol w="6203032">
                  <a:extLst>
                    <a:ext uri="{9D8B030D-6E8A-4147-A177-3AD203B41FA5}">
                      <a16:colId xmlns:a16="http://schemas.microsoft.com/office/drawing/2014/main" val="20000"/>
                    </a:ext>
                  </a:extLst>
                </a:gridCol>
                <a:gridCol w="2026568">
                  <a:extLst>
                    <a:ext uri="{9D8B030D-6E8A-4147-A177-3AD203B41FA5}">
                      <a16:colId xmlns:a16="http://schemas.microsoft.com/office/drawing/2014/main" val="20001"/>
                    </a:ext>
                  </a:extLst>
                </a:gridCol>
              </a:tblGrid>
              <a:tr h="491232">
                <a:tc>
                  <a:txBody>
                    <a:bodyPr/>
                    <a:lstStyle/>
                    <a:p>
                      <a:pPr algn="ctr"/>
                      <a:r>
                        <a:rPr lang="en-GB" dirty="0"/>
                        <a:t>Question</a:t>
                      </a:r>
                    </a:p>
                  </a:txBody>
                  <a:tcPr/>
                </a:tc>
                <a:tc>
                  <a:txBody>
                    <a:bodyPr/>
                    <a:lstStyle/>
                    <a:p>
                      <a:pPr algn="ctr"/>
                      <a:r>
                        <a:rPr lang="en-GB" dirty="0"/>
                        <a:t>True</a:t>
                      </a:r>
                      <a:r>
                        <a:rPr lang="en-GB" baseline="0" dirty="0"/>
                        <a:t> or False</a:t>
                      </a:r>
                      <a:endParaRPr lang="en-GB" dirty="0"/>
                    </a:p>
                  </a:txBody>
                  <a:tcPr/>
                </a:tc>
                <a:extLst>
                  <a:ext uri="{0D108BD9-81ED-4DB2-BD59-A6C34878D82A}">
                    <a16:rowId xmlns:a16="http://schemas.microsoft.com/office/drawing/2014/main" val="10000"/>
                  </a:ext>
                </a:extLst>
              </a:tr>
              <a:tr h="491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Practitioners must</a:t>
                      </a:r>
                      <a:r>
                        <a:rPr lang="en-GB" baseline="0" dirty="0"/>
                        <a:t> change their gloves after completing a special procedure</a:t>
                      </a:r>
                      <a:endParaRPr lang="en-GB" dirty="0"/>
                    </a:p>
                  </a:txBody>
                  <a:tcPr/>
                </a:tc>
                <a:tc>
                  <a:txBody>
                    <a:bodyPr/>
                    <a:lstStyle/>
                    <a:p>
                      <a:pPr algn="ctr"/>
                      <a:r>
                        <a:rPr lang="en-GB" dirty="0"/>
                        <a:t>True</a:t>
                      </a:r>
                    </a:p>
                  </a:txBody>
                  <a:tcPr/>
                </a:tc>
                <a:extLst>
                  <a:ext uri="{0D108BD9-81ED-4DB2-BD59-A6C34878D82A}">
                    <a16:rowId xmlns:a16="http://schemas.microsoft.com/office/drawing/2014/main" val="10001"/>
                  </a:ext>
                </a:extLst>
              </a:tr>
              <a:tr h="491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purpose of wearing PPE is to protect the client</a:t>
                      </a:r>
                    </a:p>
                  </a:txBody>
                  <a:tcPr/>
                </a:tc>
                <a:tc>
                  <a:txBody>
                    <a:bodyPr/>
                    <a:lstStyle/>
                    <a:p>
                      <a:pPr algn="ctr"/>
                      <a:r>
                        <a:rPr lang="en-GB" dirty="0"/>
                        <a:t>False</a:t>
                      </a:r>
                    </a:p>
                  </a:txBody>
                  <a:tcPr/>
                </a:tc>
                <a:extLst>
                  <a:ext uri="{0D108BD9-81ED-4DB2-BD59-A6C34878D82A}">
                    <a16:rowId xmlns:a16="http://schemas.microsoft.com/office/drawing/2014/main" val="10002"/>
                  </a:ext>
                </a:extLst>
              </a:tr>
              <a:tr h="491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Disposable gloves and aprons are examples of single use PPE</a:t>
                      </a:r>
                    </a:p>
                  </a:txBody>
                  <a:tcPr/>
                </a:tc>
                <a:tc>
                  <a:txBody>
                    <a:bodyPr/>
                    <a:lstStyle/>
                    <a:p>
                      <a:pPr algn="ctr"/>
                      <a:r>
                        <a:rPr lang="en-GB" dirty="0"/>
                        <a:t>True</a:t>
                      </a:r>
                    </a:p>
                  </a:txBody>
                  <a:tcPr/>
                </a:tc>
                <a:extLst>
                  <a:ext uri="{0D108BD9-81ED-4DB2-BD59-A6C34878D82A}">
                    <a16:rowId xmlns:a16="http://schemas.microsoft.com/office/drawing/2014/main" val="10003"/>
                  </a:ext>
                </a:extLst>
              </a:tr>
              <a:tr h="491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PPE should be chosen to fit the user</a:t>
                      </a:r>
                    </a:p>
                  </a:txBody>
                  <a:tcPr/>
                </a:tc>
                <a:tc>
                  <a:txBody>
                    <a:bodyPr/>
                    <a:lstStyle/>
                    <a:p>
                      <a:pPr algn="ctr"/>
                      <a:r>
                        <a:rPr lang="en-GB" dirty="0"/>
                        <a:t>True</a:t>
                      </a:r>
                    </a:p>
                  </a:txBody>
                  <a:tcPr/>
                </a:tc>
                <a:extLst>
                  <a:ext uri="{0D108BD9-81ED-4DB2-BD59-A6C34878D82A}">
                    <a16:rowId xmlns:a16="http://schemas.microsoft.com/office/drawing/2014/main" val="10004"/>
                  </a:ext>
                </a:extLst>
              </a:tr>
              <a:tr h="491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Single use gloves minimise the need to wash hands</a:t>
                      </a:r>
                    </a:p>
                  </a:txBody>
                  <a:tcPr/>
                </a:tc>
                <a:tc>
                  <a:txBody>
                    <a:bodyPr/>
                    <a:lstStyle/>
                    <a:p>
                      <a:pPr algn="ctr"/>
                      <a:r>
                        <a:rPr lang="en-GB" dirty="0"/>
                        <a:t>False</a:t>
                      </a:r>
                    </a:p>
                  </a:txBody>
                  <a:tcPr/>
                </a:tc>
                <a:extLst>
                  <a:ext uri="{0D108BD9-81ED-4DB2-BD59-A6C34878D82A}">
                    <a16:rowId xmlns:a16="http://schemas.microsoft.com/office/drawing/2014/main" val="10005"/>
                  </a:ext>
                </a:extLst>
              </a:tr>
              <a:tr h="491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Practitioners wear protective clothing to protect themselves from the risk of infection</a:t>
                      </a:r>
                      <a:endParaRPr lang="en-GB" dirty="0"/>
                    </a:p>
                  </a:txBody>
                  <a:tcPr/>
                </a:tc>
                <a:tc>
                  <a:txBody>
                    <a:bodyPr/>
                    <a:lstStyle/>
                    <a:p>
                      <a:pPr algn="ctr"/>
                      <a:r>
                        <a:rPr lang="en-GB" dirty="0"/>
                        <a:t>True</a:t>
                      </a:r>
                    </a:p>
                  </a:txBody>
                  <a:tcPr/>
                </a:tc>
                <a:extLst>
                  <a:ext uri="{0D108BD9-81ED-4DB2-BD59-A6C34878D82A}">
                    <a16:rowId xmlns:a16="http://schemas.microsoft.com/office/drawing/2014/main" val="10006"/>
                  </a:ext>
                </a:extLst>
              </a:tr>
              <a:tr h="491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Disposable protective aprons provide an extra barrier of protection against BBVs</a:t>
                      </a:r>
                      <a:endParaRPr lang="en-GB" dirty="0"/>
                    </a:p>
                  </a:txBody>
                  <a:tcPr/>
                </a:tc>
                <a:tc>
                  <a:txBody>
                    <a:bodyPr/>
                    <a:lstStyle/>
                    <a:p>
                      <a:pPr algn="ctr"/>
                      <a:r>
                        <a:rPr lang="en-GB" dirty="0"/>
                        <a:t>True</a:t>
                      </a:r>
                    </a:p>
                  </a:txBody>
                  <a:tcPr/>
                </a:tc>
                <a:extLst>
                  <a:ext uri="{0D108BD9-81ED-4DB2-BD59-A6C34878D82A}">
                    <a16:rowId xmlns:a16="http://schemas.microsoft.com/office/drawing/2014/main" val="10007"/>
                  </a:ext>
                </a:extLst>
              </a:tr>
              <a:tr h="491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Sharps</a:t>
                      </a:r>
                      <a:r>
                        <a:rPr lang="en-GB" b="0" baseline="0" dirty="0"/>
                        <a:t> include spatulas</a:t>
                      </a:r>
                      <a:endParaRPr lang="en-GB" b="0" dirty="0"/>
                    </a:p>
                  </a:txBody>
                  <a:tcPr/>
                </a:tc>
                <a:tc>
                  <a:txBody>
                    <a:bodyPr/>
                    <a:lstStyle/>
                    <a:p>
                      <a:pPr algn="ctr"/>
                      <a:r>
                        <a:rPr lang="en-GB" dirty="0"/>
                        <a:t>False</a:t>
                      </a:r>
                    </a:p>
                  </a:txBody>
                  <a:tcPr/>
                </a:tc>
                <a:extLst>
                  <a:ext uri="{0D108BD9-81ED-4DB2-BD59-A6C34878D82A}">
                    <a16:rowId xmlns:a16="http://schemas.microsoft.com/office/drawing/2014/main" val="10008"/>
                  </a:ext>
                </a:extLst>
              </a:tr>
              <a:tr h="491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a:t>
                      </a:r>
                      <a:r>
                        <a:rPr lang="en-GB" b="0" baseline="0" dirty="0"/>
                        <a:t> most effective way for practitioners to protect themselves against HBV is to get vaccinated</a:t>
                      </a:r>
                      <a:endParaRPr lang="en-GB" b="0" dirty="0"/>
                    </a:p>
                  </a:txBody>
                  <a:tcPr/>
                </a:tc>
                <a:tc>
                  <a:txBody>
                    <a:bodyPr/>
                    <a:lstStyle/>
                    <a:p>
                      <a:pPr algn="ctr"/>
                      <a:r>
                        <a:rPr lang="en-GB" dirty="0"/>
                        <a:t>True</a:t>
                      </a:r>
                    </a:p>
                  </a:txBody>
                  <a:tcPr/>
                </a:tc>
                <a:extLst>
                  <a:ext uri="{0D108BD9-81ED-4DB2-BD59-A6C34878D82A}">
                    <a16:rowId xmlns:a16="http://schemas.microsoft.com/office/drawing/2014/main" val="1461910814"/>
                  </a:ext>
                </a:extLst>
              </a:tr>
            </a:tbl>
          </a:graphicData>
        </a:graphic>
      </p:graphicFrame>
      <p:pic>
        <p:nvPicPr>
          <p:cNvPr id="5" name="Picture 4" descr="A picture containing text&#10;&#10;Description automatically generated">
            <a:extLst>
              <a:ext uri="{FF2B5EF4-FFF2-40B4-BE49-F238E27FC236}">
                <a16:creationId xmlns:a16="http://schemas.microsoft.com/office/drawing/2014/main" id="{FBB3897A-D7A0-462A-AF43-EE0D4FF275F2}"/>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4070E8DD-6B5B-4847-87EE-D63FD24B6BD0}"/>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215158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2397"/>
          </a:xfrm>
        </p:spPr>
        <p:txBody>
          <a:bodyPr>
            <a:normAutofit/>
          </a:bodyPr>
          <a:lstStyle/>
          <a:p>
            <a:r>
              <a:rPr lang="en-GB" sz="3200" b="1" dirty="0"/>
              <a:t>Putting PPE into perspective</a:t>
            </a:r>
          </a:p>
        </p:txBody>
      </p:sp>
      <p:sp>
        <p:nvSpPr>
          <p:cNvPr id="3" name="Content Placeholder 2"/>
          <p:cNvSpPr>
            <a:spLocks noGrp="1"/>
          </p:cNvSpPr>
          <p:nvPr>
            <p:ph idx="1"/>
          </p:nvPr>
        </p:nvSpPr>
        <p:spPr>
          <a:xfrm>
            <a:off x="539552" y="1777271"/>
            <a:ext cx="4464496" cy="4348892"/>
          </a:xfrm>
        </p:spPr>
        <p:txBody>
          <a:bodyPr>
            <a:normAutofit fontScale="92500" lnSpcReduction="20000"/>
          </a:bodyPr>
          <a:lstStyle/>
          <a:p>
            <a:pPr algn="ctr"/>
            <a:r>
              <a:rPr lang="en-GB" dirty="0"/>
              <a:t>Elimination</a:t>
            </a:r>
          </a:p>
          <a:p>
            <a:pPr algn="ctr"/>
            <a:endParaRPr lang="en-GB" dirty="0"/>
          </a:p>
          <a:p>
            <a:pPr algn="ctr"/>
            <a:r>
              <a:rPr lang="en-GB" dirty="0"/>
              <a:t>Substitution</a:t>
            </a:r>
          </a:p>
          <a:p>
            <a:pPr algn="ctr"/>
            <a:endParaRPr lang="en-GB" dirty="0"/>
          </a:p>
          <a:p>
            <a:pPr algn="ctr"/>
            <a:r>
              <a:rPr lang="en-GB" dirty="0"/>
              <a:t>Engineering controls</a:t>
            </a:r>
          </a:p>
          <a:p>
            <a:pPr algn="ctr"/>
            <a:endParaRPr lang="en-GB" dirty="0"/>
          </a:p>
          <a:p>
            <a:pPr algn="ctr"/>
            <a:r>
              <a:rPr lang="en-GB" dirty="0"/>
              <a:t>Administrative controls</a:t>
            </a:r>
          </a:p>
          <a:p>
            <a:pPr algn="ctr"/>
            <a:endParaRPr lang="en-GB" dirty="0"/>
          </a:p>
          <a:p>
            <a:pPr algn="ctr"/>
            <a:r>
              <a:rPr lang="en-GB" dirty="0"/>
              <a:t>PPE</a:t>
            </a:r>
          </a:p>
        </p:txBody>
      </p:sp>
      <p:sp>
        <p:nvSpPr>
          <p:cNvPr id="4" name="Down Arrow 3"/>
          <p:cNvSpPr/>
          <p:nvPr/>
        </p:nvSpPr>
        <p:spPr>
          <a:xfrm>
            <a:off x="6737412" y="2495029"/>
            <a:ext cx="504056" cy="27363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p:cNvSpPr txBox="1">
            <a:spLocks/>
          </p:cNvSpPr>
          <p:nvPr/>
        </p:nvSpPr>
        <p:spPr>
          <a:xfrm>
            <a:off x="5220072" y="1777271"/>
            <a:ext cx="375476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dirty="0">
                <a:solidFill>
                  <a:srgbClr val="00B050"/>
                </a:solidFill>
              </a:rPr>
              <a:t>Most effective </a:t>
            </a:r>
          </a:p>
          <a:p>
            <a:pPr algn="ctr"/>
            <a:endParaRPr lang="en-GB" dirty="0"/>
          </a:p>
          <a:p>
            <a:pPr algn="ctr"/>
            <a:endParaRPr lang="en-GB" dirty="0"/>
          </a:p>
          <a:p>
            <a:pPr algn="ctr"/>
            <a:endParaRPr lang="en-GB" dirty="0"/>
          </a:p>
          <a:p>
            <a:pPr algn="ctr"/>
            <a:endParaRPr lang="en-GB" dirty="0"/>
          </a:p>
          <a:p>
            <a:pPr algn="ctr"/>
            <a:endParaRPr lang="en-GB" dirty="0"/>
          </a:p>
          <a:p>
            <a:pPr algn="ctr"/>
            <a:r>
              <a:rPr lang="en-GB" dirty="0">
                <a:solidFill>
                  <a:srgbClr val="FF0000"/>
                </a:solidFill>
              </a:rPr>
              <a:t>Least effective</a:t>
            </a:r>
          </a:p>
        </p:txBody>
      </p:sp>
      <p:sp>
        <p:nvSpPr>
          <p:cNvPr id="6" name="Rectangle 5"/>
          <p:cNvSpPr/>
          <p:nvPr/>
        </p:nvSpPr>
        <p:spPr>
          <a:xfrm>
            <a:off x="899592" y="5980068"/>
            <a:ext cx="4572000" cy="646331"/>
          </a:xfrm>
          <a:prstGeom prst="rect">
            <a:avLst/>
          </a:prstGeom>
        </p:spPr>
        <p:txBody>
          <a:bodyPr>
            <a:spAutoFit/>
          </a:bodyPr>
          <a:lstStyle/>
          <a:p>
            <a:r>
              <a:rPr lang="en-GB" dirty="0"/>
              <a:t>However PPE is always the last resort in terms of controlling hazards (in this case infections).</a:t>
            </a:r>
          </a:p>
        </p:txBody>
      </p:sp>
      <p:pic>
        <p:nvPicPr>
          <p:cNvPr id="7" name="Picture 6" descr="A picture containing text&#10;&#10;Description automatically generated">
            <a:extLst>
              <a:ext uri="{FF2B5EF4-FFF2-40B4-BE49-F238E27FC236}">
                <a16:creationId xmlns:a16="http://schemas.microsoft.com/office/drawing/2014/main" id="{65CCCF94-468D-492E-A582-72327316B1D5}"/>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8" name="Picture 7" descr="RSPH_M_4C">
            <a:extLst>
              <a:ext uri="{FF2B5EF4-FFF2-40B4-BE49-F238E27FC236}">
                <a16:creationId xmlns:a16="http://schemas.microsoft.com/office/drawing/2014/main" id="{C3FEB60F-A2EB-44F2-91CB-511BEA1E7E48}"/>
              </a:ext>
            </a:extLst>
          </p:cNvPr>
          <p:cNvPicPr>
            <a:picLocks noChangeAspect="1"/>
          </p:cNvPicPr>
          <p:nvPr/>
        </p:nvPicPr>
        <p:blipFill>
          <a:blip r:embed="rId5"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2083802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755"/>
          </a:xfrm>
        </p:spPr>
        <p:txBody>
          <a:bodyPr>
            <a:normAutofit/>
          </a:bodyPr>
          <a:lstStyle/>
          <a:p>
            <a:r>
              <a:rPr lang="en-GB" sz="3200" b="1" dirty="0"/>
              <a:t>PPE used in special procedures</a:t>
            </a:r>
          </a:p>
        </p:txBody>
      </p:sp>
      <p:sp>
        <p:nvSpPr>
          <p:cNvPr id="3" name="Content Placeholder 2"/>
          <p:cNvSpPr>
            <a:spLocks noGrp="1"/>
          </p:cNvSpPr>
          <p:nvPr>
            <p:ph idx="1"/>
          </p:nvPr>
        </p:nvSpPr>
        <p:spPr>
          <a:xfrm>
            <a:off x="457200" y="872394"/>
            <a:ext cx="8291264" cy="5508934"/>
          </a:xfrm>
        </p:spPr>
        <p:txBody>
          <a:bodyPr>
            <a:normAutofit fontScale="70000" lnSpcReduction="20000"/>
          </a:bodyPr>
          <a:lstStyle/>
          <a:p>
            <a:endParaRPr lang="en-GB" dirty="0"/>
          </a:p>
          <a:p>
            <a:r>
              <a:rPr lang="en-GB" dirty="0"/>
              <a:t>Single use gloves </a:t>
            </a:r>
          </a:p>
          <a:p>
            <a:endParaRPr lang="en-GB" dirty="0"/>
          </a:p>
          <a:p>
            <a:r>
              <a:rPr lang="en-GB" dirty="0"/>
              <a:t>Single use disposable aprons</a:t>
            </a:r>
          </a:p>
          <a:p>
            <a:pPr lvl="1"/>
            <a:r>
              <a:rPr lang="en-GB" sz="2600" dirty="0"/>
              <a:t>Provide an extra barrier of protection against BBVs</a:t>
            </a:r>
          </a:p>
          <a:p>
            <a:pPr lvl="1"/>
            <a:r>
              <a:rPr lang="en-GB" sz="2600" dirty="0"/>
              <a:t>Reduces the risk of infection from splashes or sprays </a:t>
            </a:r>
          </a:p>
          <a:p>
            <a:pPr marL="457200" lvl="1" indent="0">
              <a:buNone/>
            </a:pPr>
            <a:r>
              <a:rPr lang="en-GB" sz="2600" dirty="0"/>
              <a:t>of body fluids</a:t>
            </a:r>
          </a:p>
          <a:p>
            <a:pPr marL="457200" lvl="1" indent="0">
              <a:buNone/>
            </a:pPr>
            <a:endParaRPr lang="en-GB" sz="2600" dirty="0"/>
          </a:p>
          <a:p>
            <a:pPr marL="457200" lvl="1" indent="0">
              <a:buNone/>
            </a:pPr>
            <a:endParaRPr lang="en-GB" sz="2600" dirty="0"/>
          </a:p>
          <a:p>
            <a:r>
              <a:rPr lang="en-GB" dirty="0"/>
              <a:t>Face and eye protection </a:t>
            </a:r>
          </a:p>
          <a:p>
            <a:pPr lvl="1"/>
            <a:r>
              <a:rPr lang="en-GB" dirty="0"/>
              <a:t>should be worn when there is a risk of spray/splash </a:t>
            </a:r>
          </a:p>
          <a:p>
            <a:pPr marL="457200" lvl="1" indent="0">
              <a:buNone/>
            </a:pPr>
            <a:r>
              <a:rPr lang="en-GB" dirty="0"/>
              <a:t>from body fluids to the eyes and mucous membranes</a:t>
            </a:r>
          </a:p>
          <a:p>
            <a:pPr marL="457200" lvl="1" indent="0">
              <a:buNone/>
            </a:pPr>
            <a:endParaRPr lang="en-GB" dirty="0"/>
          </a:p>
          <a:p>
            <a:pPr marL="0" indent="0" algn="ctr">
              <a:buNone/>
            </a:pPr>
            <a:r>
              <a:rPr lang="en-GB" dirty="0">
                <a:solidFill>
                  <a:schemeClr val="tx2">
                    <a:lumMod val="60000"/>
                    <a:lumOff val="40000"/>
                  </a:schemeClr>
                </a:solidFill>
                <a:cs typeface="Arial" panose="020B0604020202020204" pitchFamily="34" charset="0"/>
              </a:rPr>
              <a:t>Disposable Hair net ?</a:t>
            </a:r>
          </a:p>
          <a:p>
            <a:pPr marL="0" indent="0" algn="ctr">
              <a:buNone/>
            </a:pPr>
            <a:r>
              <a:rPr lang="en-GB" dirty="0">
                <a:solidFill>
                  <a:schemeClr val="tx2">
                    <a:lumMod val="60000"/>
                    <a:lumOff val="40000"/>
                  </a:schemeClr>
                </a:solidFill>
                <a:cs typeface="Arial" panose="020B0604020202020204" pitchFamily="34" charset="0"/>
              </a:rPr>
              <a:t>Disposable Face mask ?</a:t>
            </a:r>
          </a:p>
          <a:p>
            <a:pPr marL="0" indent="0" algn="ctr">
              <a:buNone/>
            </a:pPr>
            <a:r>
              <a:rPr lang="en-GB" dirty="0">
                <a:solidFill>
                  <a:schemeClr val="tx2">
                    <a:lumMod val="60000"/>
                    <a:lumOff val="40000"/>
                  </a:schemeClr>
                </a:solidFill>
                <a:cs typeface="Arial" panose="020B0604020202020204" pitchFamily="34" charset="0"/>
              </a:rPr>
              <a:t>Over sleeves?</a:t>
            </a:r>
          </a:p>
          <a:p>
            <a:pPr marL="0" indent="0" algn="ctr">
              <a:buNone/>
            </a:pPr>
            <a:r>
              <a:rPr lang="en-GB" dirty="0">
                <a:solidFill>
                  <a:schemeClr val="tx2">
                    <a:lumMod val="60000"/>
                    <a:lumOff val="40000"/>
                  </a:schemeClr>
                </a:solidFill>
                <a:cs typeface="Arial" panose="020B0604020202020204" pitchFamily="34" charset="0"/>
              </a:rPr>
              <a:t>Uniform?</a:t>
            </a:r>
          </a:p>
          <a:p>
            <a:endParaRPr lang="en-GB" dirty="0"/>
          </a:p>
          <a:p>
            <a:endParaRPr lang="en-GB" dirty="0"/>
          </a:p>
        </p:txBody>
      </p:sp>
      <p:pic>
        <p:nvPicPr>
          <p:cNvPr id="4" name="Picture 9" descr="aPR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6877654" y="2186700"/>
            <a:ext cx="1626588" cy="1152128"/>
          </a:xfrm>
          <a:prstGeom prst="rect">
            <a:avLst/>
          </a:prstGeom>
        </p:spPr>
      </p:pic>
      <p:pic>
        <p:nvPicPr>
          <p:cNvPr id="5" name="Picture 10" descr="GOGGLE"/>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a:xfrm>
            <a:off x="6909694" y="3717032"/>
            <a:ext cx="1562508" cy="1143557"/>
          </a:xfrm>
          <a:prstGeom prst="rect">
            <a:avLst/>
          </a:prstGeom>
        </p:spPr>
      </p:pic>
      <p:pic>
        <p:nvPicPr>
          <p:cNvPr id="6" name="Picture 2" descr="Image result for microblading technicia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46357" y="1061494"/>
            <a:ext cx="1657885" cy="9361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10;&#10;Description automatically generated">
            <a:extLst>
              <a:ext uri="{FF2B5EF4-FFF2-40B4-BE49-F238E27FC236}">
                <a16:creationId xmlns:a16="http://schemas.microsoft.com/office/drawing/2014/main" id="{97F3D552-FFA1-471A-A123-14B6D69AD98A}"/>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8" name="Picture 7" descr="RSPH_M_4C">
            <a:extLst>
              <a:ext uri="{FF2B5EF4-FFF2-40B4-BE49-F238E27FC236}">
                <a16:creationId xmlns:a16="http://schemas.microsoft.com/office/drawing/2014/main" id="{B75B1FCA-C360-4A00-ABF2-B62392411D0D}"/>
              </a:ext>
            </a:extLst>
          </p:cNvPr>
          <p:cNvPicPr>
            <a:picLocks noChangeAspect="1"/>
          </p:cNvPicPr>
          <p:nvPr/>
        </p:nvPicPr>
        <p:blipFill>
          <a:blip r:embed="rId7"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268545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PPE related to level of exposure</a:t>
            </a:r>
          </a:p>
        </p:txBody>
      </p:sp>
      <p:graphicFrame>
        <p:nvGraphicFramePr>
          <p:cNvPr id="4" name="Table 3"/>
          <p:cNvGraphicFramePr>
            <a:graphicFrameLocks noGrp="1"/>
          </p:cNvGraphicFramePr>
          <p:nvPr>
            <p:extLst>
              <p:ext uri="{D42A27DB-BD31-4B8C-83A1-F6EECF244321}">
                <p14:modId xmlns:p14="http://schemas.microsoft.com/office/powerpoint/2010/main" val="1051227"/>
              </p:ext>
            </p:extLst>
          </p:nvPr>
        </p:nvGraphicFramePr>
        <p:xfrm>
          <a:off x="457200" y="1556793"/>
          <a:ext cx="7859216" cy="5038298"/>
        </p:xfrm>
        <a:graphic>
          <a:graphicData uri="http://schemas.openxmlformats.org/drawingml/2006/table">
            <a:tbl>
              <a:tblPr firstRow="1" firstCol="1" bandRow="1">
                <a:tableStyleId>{5C22544A-7EE6-4342-B048-85BDC9FD1C3A}</a:tableStyleId>
              </a:tblPr>
              <a:tblGrid>
                <a:gridCol w="2372593">
                  <a:extLst>
                    <a:ext uri="{9D8B030D-6E8A-4147-A177-3AD203B41FA5}">
                      <a16:colId xmlns:a16="http://schemas.microsoft.com/office/drawing/2014/main" val="4245972429"/>
                    </a:ext>
                  </a:extLst>
                </a:gridCol>
                <a:gridCol w="1670199">
                  <a:extLst>
                    <a:ext uri="{9D8B030D-6E8A-4147-A177-3AD203B41FA5}">
                      <a16:colId xmlns:a16="http://schemas.microsoft.com/office/drawing/2014/main" val="580625294"/>
                    </a:ext>
                  </a:extLst>
                </a:gridCol>
                <a:gridCol w="1851620">
                  <a:extLst>
                    <a:ext uri="{9D8B030D-6E8A-4147-A177-3AD203B41FA5}">
                      <a16:colId xmlns:a16="http://schemas.microsoft.com/office/drawing/2014/main" val="1519241771"/>
                    </a:ext>
                  </a:extLst>
                </a:gridCol>
                <a:gridCol w="1964804">
                  <a:extLst>
                    <a:ext uri="{9D8B030D-6E8A-4147-A177-3AD203B41FA5}">
                      <a16:colId xmlns:a16="http://schemas.microsoft.com/office/drawing/2014/main" val="769049767"/>
                    </a:ext>
                  </a:extLst>
                </a:gridCol>
              </a:tblGrid>
              <a:tr h="937572">
                <a:tc>
                  <a:txBody>
                    <a:bodyPr/>
                    <a:lstStyle/>
                    <a:p>
                      <a:pPr>
                        <a:spcAft>
                          <a:spcPts val="0"/>
                        </a:spcAft>
                      </a:pPr>
                      <a:r>
                        <a:rPr lang="en-GB" sz="2000" dirty="0">
                          <a:effectLst/>
                        </a:rPr>
                        <a:t>Anticipated level of </a:t>
                      </a:r>
                    </a:p>
                    <a:p>
                      <a:pPr>
                        <a:lnSpc>
                          <a:spcPct val="105000"/>
                        </a:lnSpc>
                        <a:spcAft>
                          <a:spcPts val="0"/>
                        </a:spcAft>
                      </a:pPr>
                      <a:r>
                        <a:rPr lang="en-GB" sz="2000" dirty="0">
                          <a:effectLst/>
                        </a:rPr>
                        <a:t>exposure</a:t>
                      </a:r>
                      <a:endParaRPr lang="en-GB" sz="2000" dirty="0">
                        <a:effectLst/>
                        <a:latin typeface="Calibri" panose="020F0502020204030204" pitchFamily="34" charset="0"/>
                        <a:ea typeface="Calibri" panose="020F0502020204030204" pitchFamily="34" charset="0"/>
                      </a:endParaRPr>
                    </a:p>
                  </a:txBody>
                  <a:tcPr marL="36195" marR="27305" marT="33020" marB="0"/>
                </a:tc>
                <a:tc>
                  <a:txBody>
                    <a:bodyPr/>
                    <a:lstStyle/>
                    <a:p>
                      <a:pPr>
                        <a:lnSpc>
                          <a:spcPct val="105000"/>
                        </a:lnSpc>
                        <a:spcAft>
                          <a:spcPts val="0"/>
                        </a:spcAft>
                      </a:pPr>
                      <a:r>
                        <a:rPr lang="en-GB" sz="2000" dirty="0">
                          <a:effectLst/>
                        </a:rPr>
                        <a:t>Wear disposable gloves</a:t>
                      </a:r>
                      <a:endParaRPr lang="en-GB" sz="2000" dirty="0">
                        <a:effectLst/>
                        <a:latin typeface="Calibri" panose="020F0502020204030204" pitchFamily="34" charset="0"/>
                        <a:ea typeface="Calibri" panose="020F0502020204030204" pitchFamily="34" charset="0"/>
                      </a:endParaRPr>
                    </a:p>
                  </a:txBody>
                  <a:tcPr marL="36195" marR="27305" marT="33020" marB="0"/>
                </a:tc>
                <a:tc>
                  <a:txBody>
                    <a:bodyPr/>
                    <a:lstStyle/>
                    <a:p>
                      <a:pPr algn="just">
                        <a:spcAft>
                          <a:spcPts val="0"/>
                        </a:spcAft>
                      </a:pPr>
                      <a:r>
                        <a:rPr lang="en-GB" sz="2000" dirty="0">
                          <a:effectLst/>
                        </a:rPr>
                        <a:t>Wear plastic or fluid </a:t>
                      </a:r>
                    </a:p>
                    <a:p>
                      <a:pPr>
                        <a:lnSpc>
                          <a:spcPct val="105000"/>
                        </a:lnSpc>
                        <a:spcAft>
                          <a:spcPts val="0"/>
                        </a:spcAft>
                      </a:pPr>
                      <a:r>
                        <a:rPr lang="en-GB" sz="2000" dirty="0">
                          <a:effectLst/>
                        </a:rPr>
                        <a:t>repellent apron</a:t>
                      </a:r>
                      <a:endParaRPr lang="en-GB" sz="2000" dirty="0">
                        <a:effectLst/>
                        <a:latin typeface="Calibri" panose="020F0502020204030204" pitchFamily="34" charset="0"/>
                        <a:ea typeface="Calibri" panose="020F0502020204030204" pitchFamily="34" charset="0"/>
                      </a:endParaRPr>
                    </a:p>
                  </a:txBody>
                  <a:tcPr marL="36195" marR="27305" marT="33020" marB="0"/>
                </a:tc>
                <a:tc>
                  <a:txBody>
                    <a:bodyPr/>
                    <a:lstStyle/>
                    <a:p>
                      <a:pPr>
                        <a:lnSpc>
                          <a:spcPct val="105000"/>
                        </a:lnSpc>
                        <a:spcAft>
                          <a:spcPts val="0"/>
                        </a:spcAft>
                      </a:pPr>
                      <a:r>
                        <a:rPr lang="en-GB" sz="2000">
                          <a:effectLst/>
                        </a:rPr>
                        <a:t>Wear eye and face protection</a:t>
                      </a:r>
                      <a:endParaRPr lang="en-GB" sz="2000">
                        <a:effectLst/>
                        <a:latin typeface="Calibri" panose="020F0502020204030204" pitchFamily="34" charset="0"/>
                        <a:ea typeface="Calibri" panose="020F0502020204030204" pitchFamily="34" charset="0"/>
                      </a:endParaRPr>
                    </a:p>
                  </a:txBody>
                  <a:tcPr marL="36195" marR="27305" marT="33020" marB="0"/>
                </a:tc>
                <a:extLst>
                  <a:ext uri="{0D108BD9-81ED-4DB2-BD59-A6C34878D82A}">
                    <a16:rowId xmlns:a16="http://schemas.microsoft.com/office/drawing/2014/main" val="4154765131"/>
                  </a:ext>
                </a:extLst>
              </a:tr>
              <a:tr h="937572">
                <a:tc>
                  <a:txBody>
                    <a:bodyPr/>
                    <a:lstStyle/>
                    <a:p>
                      <a:pPr marR="34290" algn="just">
                        <a:lnSpc>
                          <a:spcPct val="105000"/>
                        </a:lnSpc>
                        <a:spcAft>
                          <a:spcPts val="0"/>
                        </a:spcAft>
                      </a:pPr>
                      <a:r>
                        <a:rPr lang="en-GB" sz="2000" dirty="0">
                          <a:effectLst/>
                        </a:rPr>
                        <a:t>No exposure to blood/ body fluids anticipated</a:t>
                      </a:r>
                      <a:endParaRPr lang="en-GB" sz="2000" dirty="0">
                        <a:effectLst/>
                        <a:latin typeface="Calibri" panose="020F0502020204030204" pitchFamily="34" charset="0"/>
                        <a:ea typeface="Calibri" panose="020F0502020204030204" pitchFamily="34" charset="0"/>
                      </a:endParaRPr>
                    </a:p>
                  </a:txBody>
                  <a:tcPr marL="36195" marR="27305" marT="33020" marB="0"/>
                </a:tc>
                <a:tc>
                  <a:txBody>
                    <a:bodyPr/>
                    <a:lstStyle/>
                    <a:p>
                      <a:pPr marR="8255" algn="ctr">
                        <a:lnSpc>
                          <a:spcPct val="105000"/>
                        </a:lnSpc>
                        <a:spcAft>
                          <a:spcPts val="0"/>
                        </a:spcAft>
                      </a:pPr>
                      <a:r>
                        <a:rPr lang="en-GB" sz="2000" dirty="0">
                          <a:effectLst/>
                        </a:rPr>
                        <a:t>X</a:t>
                      </a:r>
                      <a:endParaRPr lang="en-GB" sz="2000" dirty="0">
                        <a:effectLst/>
                        <a:latin typeface="Calibri" panose="020F0502020204030204" pitchFamily="34" charset="0"/>
                        <a:ea typeface="Calibri" panose="020F0502020204030204" pitchFamily="34" charset="0"/>
                      </a:endParaRPr>
                    </a:p>
                  </a:txBody>
                  <a:tcPr marL="36195" marR="27305" marT="33020" marB="0" anchor="ctr"/>
                </a:tc>
                <a:tc>
                  <a:txBody>
                    <a:bodyPr/>
                    <a:lstStyle/>
                    <a:p>
                      <a:pPr marR="8255" algn="ctr">
                        <a:lnSpc>
                          <a:spcPct val="105000"/>
                        </a:lnSpc>
                        <a:spcAft>
                          <a:spcPts val="0"/>
                        </a:spcAft>
                      </a:pPr>
                      <a:r>
                        <a:rPr lang="en-GB" sz="2000" dirty="0">
                          <a:effectLst/>
                        </a:rPr>
                        <a:t>X</a:t>
                      </a:r>
                      <a:endParaRPr lang="en-GB" sz="2000" dirty="0">
                        <a:effectLst/>
                        <a:latin typeface="Calibri" panose="020F0502020204030204" pitchFamily="34" charset="0"/>
                        <a:ea typeface="Calibri" panose="020F0502020204030204" pitchFamily="34" charset="0"/>
                      </a:endParaRPr>
                    </a:p>
                  </a:txBody>
                  <a:tcPr marL="36195" marR="27305" marT="33020" marB="0" anchor="ctr"/>
                </a:tc>
                <a:tc>
                  <a:txBody>
                    <a:bodyPr/>
                    <a:lstStyle/>
                    <a:p>
                      <a:pPr marR="8255" algn="ctr">
                        <a:lnSpc>
                          <a:spcPct val="105000"/>
                        </a:lnSpc>
                        <a:spcAft>
                          <a:spcPts val="0"/>
                        </a:spcAft>
                      </a:pPr>
                      <a:r>
                        <a:rPr lang="en-GB" sz="2000">
                          <a:effectLst/>
                        </a:rPr>
                        <a:t>X</a:t>
                      </a:r>
                      <a:endParaRPr lang="en-GB" sz="2000">
                        <a:effectLst/>
                        <a:latin typeface="Calibri" panose="020F0502020204030204" pitchFamily="34" charset="0"/>
                        <a:ea typeface="Calibri" panose="020F0502020204030204" pitchFamily="34" charset="0"/>
                      </a:endParaRPr>
                    </a:p>
                  </a:txBody>
                  <a:tcPr marL="36195" marR="27305" marT="33020" marB="0" anchor="ctr"/>
                </a:tc>
                <a:extLst>
                  <a:ext uri="{0D108BD9-81ED-4DB2-BD59-A6C34878D82A}">
                    <a16:rowId xmlns:a16="http://schemas.microsoft.com/office/drawing/2014/main" val="237279890"/>
                  </a:ext>
                </a:extLst>
              </a:tr>
              <a:tr h="1243699">
                <a:tc>
                  <a:txBody>
                    <a:bodyPr/>
                    <a:lstStyle/>
                    <a:p>
                      <a:pPr marR="8255" algn="just">
                        <a:lnSpc>
                          <a:spcPct val="105000"/>
                        </a:lnSpc>
                        <a:spcAft>
                          <a:spcPts val="0"/>
                        </a:spcAft>
                      </a:pPr>
                      <a:r>
                        <a:rPr lang="en-GB" sz="2000" dirty="0">
                          <a:effectLst/>
                        </a:rPr>
                        <a:t>Exposure to blood/ body fluids anticipated but low risk of splashing</a:t>
                      </a:r>
                      <a:endParaRPr lang="en-GB" sz="2000" dirty="0">
                        <a:effectLst/>
                        <a:latin typeface="Calibri" panose="020F0502020204030204" pitchFamily="34" charset="0"/>
                        <a:ea typeface="Calibri" panose="020F0502020204030204" pitchFamily="34" charset="0"/>
                      </a:endParaRPr>
                    </a:p>
                  </a:txBody>
                  <a:tcPr marL="36195" marR="27305" marT="33020" marB="0"/>
                </a:tc>
                <a:tc>
                  <a:txBody>
                    <a:bodyPr/>
                    <a:lstStyle/>
                    <a:p>
                      <a:pPr marR="8255" algn="ctr">
                        <a:lnSpc>
                          <a:spcPct val="105000"/>
                        </a:lnSpc>
                        <a:spcAft>
                          <a:spcPts val="0"/>
                        </a:spcAft>
                      </a:pPr>
                      <a:r>
                        <a:rPr lang="en-GB" sz="2000">
                          <a:effectLst/>
                        </a:rPr>
                        <a:t>Yes</a:t>
                      </a:r>
                      <a:endParaRPr lang="en-GB" sz="2000">
                        <a:effectLst/>
                        <a:latin typeface="Calibri" panose="020F0502020204030204" pitchFamily="34" charset="0"/>
                        <a:ea typeface="Calibri" panose="020F0502020204030204" pitchFamily="34" charset="0"/>
                      </a:endParaRPr>
                    </a:p>
                  </a:txBody>
                  <a:tcPr marL="36195" marR="27305" marT="33020" marB="0" anchor="ctr"/>
                </a:tc>
                <a:tc>
                  <a:txBody>
                    <a:bodyPr/>
                    <a:lstStyle/>
                    <a:p>
                      <a:pPr marR="8255" algn="ctr">
                        <a:lnSpc>
                          <a:spcPct val="105000"/>
                        </a:lnSpc>
                        <a:spcAft>
                          <a:spcPts val="0"/>
                        </a:spcAft>
                      </a:pPr>
                      <a:r>
                        <a:rPr lang="en-GB" sz="2000" dirty="0">
                          <a:effectLst/>
                        </a:rPr>
                        <a:t>Yes</a:t>
                      </a:r>
                      <a:endParaRPr lang="en-GB" sz="2000" dirty="0">
                        <a:effectLst/>
                        <a:latin typeface="Calibri" panose="020F0502020204030204" pitchFamily="34" charset="0"/>
                        <a:ea typeface="Calibri" panose="020F0502020204030204" pitchFamily="34" charset="0"/>
                      </a:endParaRPr>
                    </a:p>
                  </a:txBody>
                  <a:tcPr marL="36195" marR="27305" marT="33020" marB="0" anchor="ctr"/>
                </a:tc>
                <a:tc>
                  <a:txBody>
                    <a:bodyPr/>
                    <a:lstStyle/>
                    <a:p>
                      <a:pPr marR="8255" algn="ctr">
                        <a:lnSpc>
                          <a:spcPct val="105000"/>
                        </a:lnSpc>
                        <a:spcAft>
                          <a:spcPts val="0"/>
                        </a:spcAft>
                      </a:pPr>
                      <a:r>
                        <a:rPr lang="en-GB" sz="2000" dirty="0">
                          <a:effectLst/>
                        </a:rPr>
                        <a:t>X</a:t>
                      </a:r>
                      <a:endParaRPr lang="en-GB" sz="2000" dirty="0">
                        <a:effectLst/>
                        <a:latin typeface="Calibri" panose="020F0502020204030204" pitchFamily="34" charset="0"/>
                        <a:ea typeface="Calibri" panose="020F0502020204030204" pitchFamily="34" charset="0"/>
                      </a:endParaRPr>
                    </a:p>
                  </a:txBody>
                  <a:tcPr marL="36195" marR="27305" marT="33020" marB="0" anchor="ctr"/>
                </a:tc>
                <a:extLst>
                  <a:ext uri="{0D108BD9-81ED-4DB2-BD59-A6C34878D82A}">
                    <a16:rowId xmlns:a16="http://schemas.microsoft.com/office/drawing/2014/main" val="3784374067"/>
                  </a:ext>
                </a:extLst>
              </a:tr>
              <a:tr h="1777700">
                <a:tc>
                  <a:txBody>
                    <a:bodyPr/>
                    <a:lstStyle/>
                    <a:p>
                      <a:pPr marR="23495">
                        <a:lnSpc>
                          <a:spcPct val="105000"/>
                        </a:lnSpc>
                        <a:spcAft>
                          <a:spcPts val="0"/>
                        </a:spcAft>
                      </a:pPr>
                      <a:r>
                        <a:rPr lang="en-GB" sz="2000" dirty="0">
                          <a:effectLst/>
                        </a:rPr>
                        <a:t>Exposure to blood/ body fluids anticipated with high risk of splashing  to the face</a:t>
                      </a:r>
                      <a:endParaRPr lang="en-GB" sz="2000" dirty="0">
                        <a:effectLst/>
                        <a:latin typeface="Calibri" panose="020F0502020204030204" pitchFamily="34" charset="0"/>
                        <a:ea typeface="Calibri" panose="020F0502020204030204" pitchFamily="34" charset="0"/>
                      </a:endParaRPr>
                    </a:p>
                  </a:txBody>
                  <a:tcPr marL="36195" marR="27305" marT="33020" marB="0"/>
                </a:tc>
                <a:tc>
                  <a:txBody>
                    <a:bodyPr/>
                    <a:lstStyle/>
                    <a:p>
                      <a:pPr marR="8255" algn="ctr">
                        <a:lnSpc>
                          <a:spcPct val="105000"/>
                        </a:lnSpc>
                        <a:spcAft>
                          <a:spcPts val="0"/>
                        </a:spcAft>
                      </a:pPr>
                      <a:r>
                        <a:rPr lang="en-GB" sz="2000" dirty="0">
                          <a:effectLst/>
                        </a:rPr>
                        <a:t>Yes</a:t>
                      </a:r>
                      <a:endParaRPr lang="en-GB" sz="2000" dirty="0">
                        <a:effectLst/>
                        <a:latin typeface="Calibri" panose="020F0502020204030204" pitchFamily="34" charset="0"/>
                        <a:ea typeface="Calibri" panose="020F0502020204030204" pitchFamily="34" charset="0"/>
                      </a:endParaRPr>
                    </a:p>
                  </a:txBody>
                  <a:tcPr marL="36195" marR="27305" marT="33020" marB="0" anchor="ctr"/>
                </a:tc>
                <a:tc>
                  <a:txBody>
                    <a:bodyPr/>
                    <a:lstStyle/>
                    <a:p>
                      <a:pPr marR="8255" algn="ctr">
                        <a:lnSpc>
                          <a:spcPct val="105000"/>
                        </a:lnSpc>
                        <a:spcAft>
                          <a:spcPts val="0"/>
                        </a:spcAft>
                      </a:pPr>
                      <a:r>
                        <a:rPr lang="en-GB" sz="2000" dirty="0">
                          <a:effectLst/>
                        </a:rPr>
                        <a:t>Yes</a:t>
                      </a:r>
                      <a:endParaRPr lang="en-GB" sz="2000" dirty="0">
                        <a:effectLst/>
                        <a:latin typeface="Calibri" panose="020F0502020204030204" pitchFamily="34" charset="0"/>
                        <a:ea typeface="Calibri" panose="020F0502020204030204" pitchFamily="34" charset="0"/>
                      </a:endParaRPr>
                    </a:p>
                  </a:txBody>
                  <a:tcPr marL="36195" marR="27305" marT="33020" marB="0" anchor="ctr"/>
                </a:tc>
                <a:tc>
                  <a:txBody>
                    <a:bodyPr/>
                    <a:lstStyle/>
                    <a:p>
                      <a:pPr marR="8255" algn="ctr">
                        <a:lnSpc>
                          <a:spcPct val="105000"/>
                        </a:lnSpc>
                        <a:spcAft>
                          <a:spcPts val="0"/>
                        </a:spcAft>
                      </a:pPr>
                      <a:r>
                        <a:rPr lang="en-GB" sz="2000" dirty="0">
                          <a:effectLst/>
                        </a:rPr>
                        <a:t>Yes</a:t>
                      </a:r>
                      <a:endParaRPr lang="en-GB" sz="2000" dirty="0">
                        <a:effectLst/>
                        <a:latin typeface="Calibri" panose="020F0502020204030204" pitchFamily="34" charset="0"/>
                        <a:ea typeface="Calibri" panose="020F0502020204030204" pitchFamily="34" charset="0"/>
                      </a:endParaRPr>
                    </a:p>
                  </a:txBody>
                  <a:tcPr marL="36195" marR="27305" marT="33020" marB="0" anchor="ctr"/>
                </a:tc>
                <a:extLst>
                  <a:ext uri="{0D108BD9-81ED-4DB2-BD59-A6C34878D82A}">
                    <a16:rowId xmlns:a16="http://schemas.microsoft.com/office/drawing/2014/main" val="2025235376"/>
                  </a:ext>
                </a:extLst>
              </a:tr>
            </a:tbl>
          </a:graphicData>
        </a:graphic>
      </p:graphicFrame>
      <p:pic>
        <p:nvPicPr>
          <p:cNvPr id="5" name="Picture 4" descr="A picture containing text&#10;&#10;Description automatically generated">
            <a:extLst>
              <a:ext uri="{FF2B5EF4-FFF2-40B4-BE49-F238E27FC236}">
                <a16:creationId xmlns:a16="http://schemas.microsoft.com/office/drawing/2014/main" id="{C63F3C27-3CDF-4AC6-BA83-AC1D919F2BB2}"/>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D1C0F16B-69E1-40C9-83AA-3649546215F3}"/>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89883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200" b="1" dirty="0"/>
              <a:t>PPE- practical examples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724127" y="4149080"/>
            <a:ext cx="2907785" cy="193852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1664804"/>
            <a:ext cx="2458616" cy="163907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049" y="1340768"/>
            <a:ext cx="3215513" cy="21436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599" y="3861048"/>
            <a:ext cx="3889697" cy="2573958"/>
          </a:xfrm>
          <a:prstGeom prst="rect">
            <a:avLst/>
          </a:prstGeom>
        </p:spPr>
      </p:pic>
      <p:pic>
        <p:nvPicPr>
          <p:cNvPr id="7" name="Picture 1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95936" y="1942917"/>
            <a:ext cx="1557139" cy="120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A picture containing text&#10;&#10;Description automatically generated">
            <a:extLst>
              <a:ext uri="{FF2B5EF4-FFF2-40B4-BE49-F238E27FC236}">
                <a16:creationId xmlns:a16="http://schemas.microsoft.com/office/drawing/2014/main" id="{C9A720E4-3479-493F-8FCC-4055F195FE06}"/>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9" name="Picture 8" descr="RSPH_M_4C">
            <a:extLst>
              <a:ext uri="{FF2B5EF4-FFF2-40B4-BE49-F238E27FC236}">
                <a16:creationId xmlns:a16="http://schemas.microsoft.com/office/drawing/2014/main" id="{16C65905-82D7-4B4F-AA45-96B9EA264A34}"/>
              </a:ext>
            </a:extLst>
          </p:cNvPr>
          <p:cNvPicPr>
            <a:picLocks noChangeAspect="1"/>
          </p:cNvPicPr>
          <p:nvPr/>
        </p:nvPicPr>
        <p:blipFill>
          <a:blip r:embed="rId9"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914041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97768"/>
            <a:ext cx="8229600" cy="566936"/>
          </a:xfrm>
        </p:spPr>
        <p:txBody>
          <a:bodyPr>
            <a:normAutofit fontScale="90000"/>
          </a:bodyPr>
          <a:lstStyle/>
          <a:p>
            <a:r>
              <a:rPr lang="en-GB" sz="3200" b="1" dirty="0"/>
              <a:t>Glove Rules</a:t>
            </a:r>
          </a:p>
        </p:txBody>
      </p:sp>
      <p:sp>
        <p:nvSpPr>
          <p:cNvPr id="7" name="Content Placeholder 6"/>
          <p:cNvSpPr>
            <a:spLocks noGrp="1"/>
          </p:cNvSpPr>
          <p:nvPr>
            <p:ph idx="1"/>
          </p:nvPr>
        </p:nvSpPr>
        <p:spPr>
          <a:xfrm>
            <a:off x="467544" y="1772816"/>
            <a:ext cx="8229600" cy="4824536"/>
          </a:xfrm>
        </p:spPr>
        <p:txBody>
          <a:bodyPr>
            <a:normAutofit fontScale="85000" lnSpcReduction="10000"/>
          </a:bodyPr>
          <a:lstStyle/>
          <a:p>
            <a:r>
              <a:rPr lang="en-GB" sz="2800" dirty="0"/>
              <a:t>Must be CE-marked for use with ‘biological agents’</a:t>
            </a:r>
          </a:p>
          <a:p>
            <a:r>
              <a:rPr lang="en-GB" sz="2800" dirty="0"/>
              <a:t>Must be regarded as ‘single use’</a:t>
            </a:r>
          </a:p>
          <a:p>
            <a:r>
              <a:rPr lang="en-GB" sz="2800" dirty="0"/>
              <a:t>Should be discarded as hazardous (clinical) waste after use</a:t>
            </a:r>
          </a:p>
          <a:p>
            <a:pPr marL="285750" indent="-285750"/>
            <a:r>
              <a:rPr lang="en-GB" sz="2800" dirty="0"/>
              <a:t>Put on immediately before client contact or procedure </a:t>
            </a:r>
          </a:p>
          <a:p>
            <a:pPr marL="285750" indent="-285750"/>
            <a:r>
              <a:rPr lang="en-GB" sz="2800" dirty="0"/>
              <a:t>Remove as soon as procedure is completed, or when leaving the client for any reason. </a:t>
            </a:r>
          </a:p>
          <a:p>
            <a:pPr marL="285750" indent="-285750"/>
            <a:r>
              <a:rPr lang="en-GB" sz="2800" dirty="0"/>
              <a:t>Change between different procedural activities for same client</a:t>
            </a:r>
          </a:p>
          <a:p>
            <a:pPr marL="285750" indent="-285750"/>
            <a:r>
              <a:rPr lang="en-GB" sz="2800" dirty="0"/>
              <a:t>Remove/replace if they become torn. </a:t>
            </a:r>
          </a:p>
          <a:p>
            <a:pPr marL="285750" indent="-285750"/>
            <a:r>
              <a:rPr lang="en-GB" sz="2800" dirty="0"/>
              <a:t>Should not be regarded as a substitute for good hand washing</a:t>
            </a:r>
          </a:p>
          <a:p>
            <a:pPr marL="285750" indent="-285750"/>
            <a:r>
              <a:rPr lang="en-GB" sz="2800" dirty="0"/>
              <a:t>Should be fit for purpose and selected to fit the user</a:t>
            </a:r>
          </a:p>
          <a:p>
            <a:pPr marL="0" indent="0">
              <a:buNone/>
            </a:pPr>
            <a:endParaRPr lang="en-GB" sz="2800" dirty="0"/>
          </a:p>
          <a:p>
            <a:pPr marL="0" indent="0" algn="ctr">
              <a:buNone/>
            </a:pPr>
            <a:r>
              <a:rPr lang="en-GB" sz="2800" dirty="0">
                <a:solidFill>
                  <a:srgbClr val="FF0000"/>
                </a:solidFill>
              </a:rPr>
              <a:t>Don’t make gloves a vehicle of transmission</a:t>
            </a:r>
          </a:p>
          <a:p>
            <a:pPr marL="0" indent="0" algn="ctr">
              <a:buNone/>
            </a:pPr>
            <a:endParaRPr lang="en-GB" sz="2800" dirty="0"/>
          </a:p>
          <a:p>
            <a:pPr marL="285750" indent="-285750"/>
            <a:endParaRPr lang="en-GB" sz="2800" dirty="0"/>
          </a:p>
          <a:p>
            <a:endParaRPr lang="en-GB"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777809"/>
            <a:ext cx="6480719" cy="885853"/>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BB8E336D-27E6-4DBD-9095-10082AD0F02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8" name="Picture 7" descr="RSPH_M_4C">
            <a:extLst>
              <a:ext uri="{FF2B5EF4-FFF2-40B4-BE49-F238E27FC236}">
                <a16:creationId xmlns:a16="http://schemas.microsoft.com/office/drawing/2014/main" id="{0D641D8D-42EA-416B-98BB-206D23E3093D}"/>
              </a:ext>
            </a:extLst>
          </p:cNvPr>
          <p:cNvPicPr>
            <a:picLocks noChangeAspect="1"/>
          </p:cNvPicPr>
          <p:nvPr/>
        </p:nvPicPr>
        <p:blipFill>
          <a:blip r:embed="rId5"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309921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42" y="332656"/>
            <a:ext cx="8505205" cy="6045703"/>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54E06EB5-B01F-48C1-A0F9-B2ADB758528A}"/>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1560" y="349236"/>
            <a:ext cx="426085" cy="338455"/>
          </a:xfrm>
          <a:prstGeom prst="rect">
            <a:avLst/>
          </a:prstGeom>
          <a:noFill/>
          <a:ln>
            <a:noFill/>
          </a:ln>
        </p:spPr>
      </p:pic>
      <p:pic>
        <p:nvPicPr>
          <p:cNvPr id="4" name="Picture 3" descr="RSPH_M_4C">
            <a:extLst>
              <a:ext uri="{FF2B5EF4-FFF2-40B4-BE49-F238E27FC236}">
                <a16:creationId xmlns:a16="http://schemas.microsoft.com/office/drawing/2014/main" id="{95A311E7-A161-4C3E-B3DB-E33EB23A71D6}"/>
              </a:ext>
            </a:extLst>
          </p:cNvPr>
          <p:cNvPicPr>
            <a:picLocks noChangeAspect="1"/>
          </p:cNvPicPr>
          <p:nvPr/>
        </p:nvPicPr>
        <p:blipFill>
          <a:blip r:embed="rId5" cstate="print"/>
          <a:srcRect/>
          <a:stretch>
            <a:fillRect/>
          </a:stretch>
        </p:blipFill>
        <p:spPr bwMode="auto">
          <a:xfrm>
            <a:off x="8330694" y="332656"/>
            <a:ext cx="548640" cy="226060"/>
          </a:xfrm>
          <a:prstGeom prst="rect">
            <a:avLst/>
          </a:prstGeom>
          <a:noFill/>
          <a:ln w="9525">
            <a:noFill/>
            <a:miter lim="800000"/>
            <a:headEnd/>
            <a:tailEnd/>
          </a:ln>
        </p:spPr>
      </p:pic>
    </p:spTree>
    <p:extLst>
      <p:ext uri="{BB962C8B-B14F-4D97-AF65-F5344CB8AC3E}">
        <p14:creationId xmlns:p14="http://schemas.microsoft.com/office/powerpoint/2010/main" val="198631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9712" y="332656"/>
            <a:ext cx="5112568" cy="6471815"/>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AA479D97-7011-4D4A-A1A1-B440961B60F4}"/>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4" name="Picture 3" descr="RSPH_M_4C">
            <a:extLst>
              <a:ext uri="{FF2B5EF4-FFF2-40B4-BE49-F238E27FC236}">
                <a16:creationId xmlns:a16="http://schemas.microsoft.com/office/drawing/2014/main" id="{95A393CA-E627-439D-8A71-8F4D06D254F6}"/>
              </a:ext>
            </a:extLst>
          </p:cNvPr>
          <p:cNvPicPr>
            <a:picLocks noChangeAspect="1"/>
          </p:cNvPicPr>
          <p:nvPr/>
        </p:nvPicPr>
        <p:blipFill>
          <a:blip r:embed="rId5"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1394568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BDEE3C36E8D84981D08AFFDD16ABFE" ma:contentTypeVersion="18" ma:contentTypeDescription="Create a new document." ma:contentTypeScope="" ma:versionID="aa449bf66ab2643ad34344af04acf133">
  <xsd:schema xmlns:xsd="http://www.w3.org/2001/XMLSchema" xmlns:xs="http://www.w3.org/2001/XMLSchema" xmlns:p="http://schemas.microsoft.com/office/2006/metadata/properties" xmlns:ns1="http://schemas.microsoft.com/sharepoint/v3" xmlns:ns2="0aab2d07-d61b-45fc-b18f-996393506ade" xmlns:ns3="3ee3d65e-b85e-4e51-8809-f3a27b953a06" targetNamespace="http://schemas.microsoft.com/office/2006/metadata/properties" ma:root="true" ma:fieldsID="7f453fe0d3df6bfcb467ddb841fc5548" ns1:_="" ns2:_="" ns3:_="">
    <xsd:import namespace="http://schemas.microsoft.com/sharepoint/v3"/>
    <xsd:import namespace="0aab2d07-d61b-45fc-b18f-996393506ade"/>
    <xsd:import namespace="3ee3d65e-b85e-4e51-8809-f3a27b953a0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ab2d07-d61b-45fc-b18f-996393506a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9a152e5-a6a5-4cc5-b924-27fb85a4ff2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3d65e-b85e-4e51-8809-f3a27b953a0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8b81f54-40e0-42ee-955b-b3d7f92fc6fb}" ma:internalName="TaxCatchAll" ma:showField="CatchAllData" ma:web="3ee3d65e-b85e-4e51-8809-f3a27b953a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etadata xmlns="http://www.objective.com/ecm/document/metadata/FF3C5B18883D4E21973B57C2EEED7FD1" version="1.0.0">
  <systemFields>
    <field name="Objective-Id">
      <value order="0">A26114135</value>
    </field>
    <field name="Objective-Title">
      <value order="0">Unit 9 Occupational Exposure Management and PPE</value>
    </field>
    <field name="Objective-Description">
      <value order="0"/>
    </field>
    <field name="Objective-CreationStamp">
      <value order="0">2019-05-02T07:33:27Z</value>
    </field>
    <field name="Objective-IsApproved">
      <value order="0">false</value>
    </field>
    <field name="Objective-IsPublished">
      <value order="0">true</value>
    </field>
    <field name="Objective-DatePublished">
      <value order="0">2022-05-18T08:52:21Z</value>
    </field>
    <field name="Objective-ModificationStamp">
      <value order="0">2022-05-18T08:52:21Z</value>
    </field>
    <field name="Objective-Owner">
      <value order="0">Jones, Sarah (HSS - DHP - Public Health Protection)</value>
    </field>
    <field name="Objective-Path">
      <value order="0">Objective Global Folder:Business File Plan:WG Organisational Groups:NEW - Post April 2022 - Health &amp; Social Services:HSS Population Health DIrectorate / Chief Medical Officer:Health &amp; Social Services (HSS) - DPH - Public Health:1 - Save:3 - PH(W) Act:Intimate Piercing &amp; Special Procedures:PH(W) Act 2017 - (4) Special Procedures - Implementation:Special Procedures - Implementation - Part 4 of PH(W) Act - 2018-2023 - IPC Training Pack - Communicable Disease:Outcome 2_Understand how Infectious and Non Infectious hazards can be controlled</value>
    </field>
    <field name="Objective-Parent">
      <value order="0">Outcome 2_Understand how Infectious and Non Infectious hazards can be controlled</value>
    </field>
    <field name="Objective-State">
      <value order="0">Published</value>
    </field>
    <field name="Objective-VersionId">
      <value order="0">vA78109747</value>
    </field>
    <field name="Objective-Version">
      <value order="0">19.0</value>
    </field>
    <field name="Objective-VersionNumber">
      <value order="0">23</value>
    </field>
    <field name="Objective-VersionComment">
      <value order="0"/>
    </field>
    <field name="Objective-FileNumber">
      <value order="0">qA1387614</value>
    </field>
    <field name="Objective-Classification">
      <value order="0">Official</value>
    </field>
    <field name="Objective-Caveats">
      <value order="0"/>
    </field>
  </systemFields>
  <catalogues>
    <catalogue name="Document Type Catalogue" type="type" ori="id:cA14">
      <field name="Objective-Date Acquired">
        <value order="0"/>
      </field>
      <field name="Objective-Official Translation">
        <value order="0"/>
      </field>
      <field name="Objective-Connect Creator">
        <value order="0"/>
      </field>
    </catalogue>
  </catalogues>
</metadat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3ee3d65e-b85e-4e51-8809-f3a27b953a06" xsi:nil="true"/>
    <lcf76f155ced4ddcb4097134ff3c332f xmlns="0aab2d07-d61b-45fc-b18f-996393506ade">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901999-67D2-4DF2-9645-9C177BE69943}"/>
</file>

<file path=customXml/itemProps2.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itemProps3.xml><?xml version="1.0" encoding="utf-8"?>
<ds:datastoreItem xmlns:ds="http://schemas.openxmlformats.org/officeDocument/2006/customXml" ds:itemID="{C0C35D3F-AC52-47EC-817F-00A590979DF8}">
  <ds:schemaRefs>
    <ds:schemaRef ds:uri="http://schemas.microsoft.com/office/2006/metadata/properties"/>
    <ds:schemaRef ds:uri="http://schemas.microsoft.com/office/infopath/2007/PartnerControls"/>
    <ds:schemaRef ds:uri="9a8c0acb-77cb-4fbb-80b5-49b56be06be8"/>
    <ds:schemaRef ds:uri="60dc491b-5a0b-4b91-810f-cfec269aaa06"/>
  </ds:schemaRefs>
</ds:datastoreItem>
</file>

<file path=customXml/itemProps4.xml><?xml version="1.0" encoding="utf-8"?>
<ds:datastoreItem xmlns:ds="http://schemas.openxmlformats.org/officeDocument/2006/customXml" ds:itemID="{A50D56DC-0490-449E-AD25-1E4D25E1F4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2842</TotalTime>
  <Words>1257</Words>
  <Application>Microsoft Office PowerPoint</Application>
  <PresentationFormat>On-screen Show (4:3)</PresentationFormat>
  <Paragraphs>189</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Section 9: Occupational Exposure Management  and Personal Protective Equipment (PPE)</vt:lpstr>
      <vt:lpstr>What should practitioners be protected  from?</vt:lpstr>
      <vt:lpstr>Putting PPE into perspective</vt:lpstr>
      <vt:lpstr>PPE used in special procedures</vt:lpstr>
      <vt:lpstr>PPE related to level of exposure</vt:lpstr>
      <vt:lpstr>PPE- practical examples</vt:lpstr>
      <vt:lpstr>Glove Rules</vt:lpstr>
      <vt:lpstr>PowerPoint Presentation</vt:lpstr>
      <vt:lpstr>PowerPoint Presentation</vt:lpstr>
      <vt:lpstr>Sharps/needle-stick injuries A sharps injury is an incident, which causes a needle, blade or other medical instruments to penetrate the skin.  </vt:lpstr>
      <vt:lpstr>Needle Stick Injuries A sharps injury is sometimes called a percutaneous injury. </vt:lpstr>
      <vt:lpstr>First aid response: needle stick injury </vt:lpstr>
      <vt:lpstr>First aid response to exposure to blood  or body fluids</vt:lpstr>
      <vt:lpstr> Management of sharps/exposure to blood Receipt, use and disposal </vt:lpstr>
      <vt:lpstr>Sharps Containers</vt:lpstr>
      <vt:lpstr>PowerPoint Presentation</vt:lpstr>
      <vt:lpstr>Occupational Exposure Management Policy</vt:lpstr>
      <vt:lpstr>Summary</vt:lpstr>
      <vt:lpstr>‘True or False’ Quiz</vt:lpstr>
      <vt:lpstr>‘True or False’ Quiz - Answers</vt:lpstr>
    </vt:vector>
  </TitlesOfParts>
  <Company>Welsh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Fellows, Carl (Admin)</dc:creator>
  <cp:lastModifiedBy>Dr Richard Burton</cp:lastModifiedBy>
  <cp:revision>70</cp:revision>
  <cp:lastPrinted>2019-11-14T16:17:20Z</cp:lastPrinted>
  <dcterms:created xsi:type="dcterms:W3CDTF">2019-05-02T07:05:28Z</dcterms:created>
  <dcterms:modified xsi:type="dcterms:W3CDTF">2022-06-08T11:54:55Z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A26114135</vt:lpwstr>
  </property>
  <property fmtid="{D5CDD505-2E9C-101B-9397-08002B2CF9AE}" pid="4" name="Objective-Title">
    <vt:lpwstr>Unit 9 Occupational Exposure Management and PPE</vt:lpwstr>
  </property>
  <property fmtid="{D5CDD505-2E9C-101B-9397-08002B2CF9AE}" pid="5" name="Objective-Description">
    <vt:lpwstr/>
  </property>
  <property fmtid="{D5CDD505-2E9C-101B-9397-08002B2CF9AE}" pid="6" name="Objective-CreationStamp">
    <vt:filetime>2019-05-02T07:33:32Z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2022-05-18T08:52:21Z</vt:filetime>
  </property>
  <property fmtid="{D5CDD505-2E9C-101B-9397-08002B2CF9AE}" pid="10" name="Objective-ModificationStamp">
    <vt:filetime>2022-05-18T08:52:21Z</vt:filetime>
  </property>
  <property fmtid="{D5CDD505-2E9C-101B-9397-08002B2CF9AE}" pid="11" name="Objective-Owner">
    <vt:lpwstr>Jones, Sarah (HSS - DHP - Public Health Protection)</vt:lpwstr>
  </property>
  <property fmtid="{D5CDD505-2E9C-101B-9397-08002B2CF9AE}" pid="12" name="Objective-Path">
    <vt:lpwstr>Objective Global Folder:Business File Plan:WG Organisational Groups:NEW - Post April 2022 - Health &amp; Social Services:HSS Population Health DIrectorate / Chief Medical Officer:Health &amp; Social Services (HSS) - DPH - Public Health:1 - Save:3 - PH(W) Act:Intimate Piercing &amp; Special Procedures:PH(W) Act 2017 - (4) Special Procedures - Implementation:Special Procedures - Implementation - Part 4 of PH(W) Act - 2018-2023 - IPC Training Pack - Communicable Disease:Outcome 2_Understand how Infectious and Non Infectious hazards can be controlled:</vt:lpwstr>
  </property>
  <property fmtid="{D5CDD505-2E9C-101B-9397-08002B2CF9AE}" pid="13" name="Objective-Parent">
    <vt:lpwstr>Outcome 2_Understand how Infectious and Non Infectious hazards can be controlled</vt:lpwstr>
  </property>
  <property fmtid="{D5CDD505-2E9C-101B-9397-08002B2CF9AE}" pid="14" name="Objective-State">
    <vt:lpwstr>Published</vt:lpwstr>
  </property>
  <property fmtid="{D5CDD505-2E9C-101B-9397-08002B2CF9AE}" pid="15" name="Objective-VersionId">
    <vt:lpwstr>vA78109747</vt:lpwstr>
  </property>
  <property fmtid="{D5CDD505-2E9C-101B-9397-08002B2CF9AE}" pid="16" name="Objective-Version">
    <vt:lpwstr>19.0</vt:lpwstr>
  </property>
  <property fmtid="{D5CDD505-2E9C-101B-9397-08002B2CF9AE}" pid="17" name="Objective-VersionNumber">
    <vt:r8>23</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Language">
    <vt:lpwstr>English (eng)</vt:lpwstr>
  </property>
  <property fmtid="{D5CDD505-2E9C-101B-9397-08002B2CF9AE}" pid="23" name="Objective-Date Acquired">
    <vt:lpwstr/>
  </property>
  <property fmtid="{D5CDD505-2E9C-101B-9397-08002B2CF9AE}" pid="24" name="Objective-What to Keep">
    <vt:lpwstr>No</vt:lpwstr>
  </property>
  <property fmtid="{D5CDD505-2E9C-101B-9397-08002B2CF9AE}" pid="25" name="Objective-Official Translation">
    <vt:lpwstr/>
  </property>
  <property fmtid="{D5CDD505-2E9C-101B-9397-08002B2CF9AE}" pid="26" name="Objective-Connect Creator">
    <vt:lpwstr/>
  </property>
  <property fmtid="{D5CDD505-2E9C-101B-9397-08002B2CF9AE}" pid="27" name="Objective-Comment">
    <vt:lpwstr/>
  </property>
  <property fmtid="{D5CDD505-2E9C-101B-9397-08002B2CF9AE}" pid="28" name="Objective-Language [system]">
    <vt:lpwstr>English (eng)</vt:lpwstr>
  </property>
  <property fmtid="{D5CDD505-2E9C-101B-9397-08002B2CF9AE}" pid="29" name="Objective-Date Acquired [system]">
    <vt:lpwstr/>
  </property>
  <property fmtid="{D5CDD505-2E9C-101B-9397-08002B2CF9AE}" pid="30" name="Objective-What to Keep [system]">
    <vt:lpwstr>No</vt:lpwstr>
  </property>
  <property fmtid="{D5CDD505-2E9C-101B-9397-08002B2CF9AE}" pid="31" name="Objective-Official Translation [system]">
    <vt:lpwstr/>
  </property>
  <property fmtid="{D5CDD505-2E9C-101B-9397-08002B2CF9AE}" pid="32" name="Objective-Connect Creator [system]">
    <vt:lpwstr/>
  </property>
  <property fmtid="{D5CDD505-2E9C-101B-9397-08002B2CF9AE}" pid="33" name="ContentTypeId">
    <vt:lpwstr>0x0101001B15C4D4928834458285C63D423C8584</vt:lpwstr>
  </property>
  <property fmtid="{D5CDD505-2E9C-101B-9397-08002B2CF9AE}" pid="34" name="MediaServiceImageTags">
    <vt:lpwstr/>
  </property>
</Properties>
</file>