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256" r:id="rId6"/>
    <p:sldId id="282" r:id="rId7"/>
    <p:sldId id="281" r:id="rId8"/>
    <p:sldId id="277" r:id="rId9"/>
    <p:sldId id="278" r:id="rId10"/>
    <p:sldId id="279" r:id="rId11"/>
    <p:sldId id="268" r:id="rId12"/>
    <p:sldId id="271" r:id="rId13"/>
    <p:sldId id="266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71012" autoAdjust="0"/>
  </p:normalViewPr>
  <p:slideViewPr>
    <p:cSldViewPr>
      <p:cViewPr varScale="1">
        <p:scale>
          <a:sx n="58" d="100"/>
          <a:sy n="58" d="100"/>
        </p:scale>
        <p:origin x="7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Richard Burton" userId="b6e8c661-9531-4e9a-ad34-c2392fecb079" providerId="ADAL" clId="{6D9082C3-6CD4-43B0-8A71-7AC68E936E8D}"/>
    <pc:docChg chg="custSel modSld">
      <pc:chgData name="Dr Richard Burton" userId="b6e8c661-9531-4e9a-ad34-c2392fecb079" providerId="ADAL" clId="{6D9082C3-6CD4-43B0-8A71-7AC68E936E8D}" dt="2022-06-08T12:47:23.920" v="28"/>
      <pc:docMkLst>
        <pc:docMk/>
      </pc:docMkLst>
      <pc:sldChg chg="addSp modSp mod">
        <pc:chgData name="Dr Richard Burton" userId="b6e8c661-9531-4e9a-ad34-c2392fecb079" providerId="ADAL" clId="{6D9082C3-6CD4-43B0-8A71-7AC68E936E8D}" dt="2022-06-08T12:46:42.302" v="10"/>
        <pc:sldMkLst>
          <pc:docMk/>
          <pc:sldMk cId="376832724" sldId="256"/>
        </pc:sldMkLst>
        <pc:spChg chg="mod">
          <ac:chgData name="Dr Richard Burton" userId="b6e8c661-9531-4e9a-ad34-c2392fecb079" providerId="ADAL" clId="{6D9082C3-6CD4-43B0-8A71-7AC68E936E8D}" dt="2022-06-08T12:46:37.601" v="8" actId="20577"/>
          <ac:spMkLst>
            <pc:docMk/>
            <pc:sldMk cId="376832724" sldId="256"/>
            <ac:spMk id="2" creationId="{00000000-0000-0000-0000-000000000000}"/>
          </ac:spMkLst>
        </pc:spChg>
        <pc:picChg chg="add mod">
          <ac:chgData name="Dr Richard Burton" userId="b6e8c661-9531-4e9a-ad34-c2392fecb079" providerId="ADAL" clId="{6D9082C3-6CD4-43B0-8A71-7AC68E936E8D}" dt="2022-06-08T12:46:41.986" v="9"/>
          <ac:picMkLst>
            <pc:docMk/>
            <pc:sldMk cId="376832724" sldId="256"/>
            <ac:picMk id="9" creationId="{4CBDCB4A-2EFE-4240-A65A-74499BB6A640}"/>
          </ac:picMkLst>
        </pc:picChg>
        <pc:picChg chg="add mod">
          <ac:chgData name="Dr Richard Burton" userId="b6e8c661-9531-4e9a-ad34-c2392fecb079" providerId="ADAL" clId="{6D9082C3-6CD4-43B0-8A71-7AC68E936E8D}" dt="2022-06-08T12:46:42.302" v="10"/>
          <ac:picMkLst>
            <pc:docMk/>
            <pc:sldMk cId="376832724" sldId="256"/>
            <ac:picMk id="10" creationId="{97882DDF-B9FF-410D-AC25-9F3C62103915}"/>
          </ac:picMkLst>
        </pc:picChg>
      </pc:sldChg>
      <pc:sldChg chg="addSp modSp">
        <pc:chgData name="Dr Richard Burton" userId="b6e8c661-9531-4e9a-ad34-c2392fecb079" providerId="ADAL" clId="{6D9082C3-6CD4-43B0-8A71-7AC68E936E8D}" dt="2022-06-08T12:47:16.903" v="24"/>
        <pc:sldMkLst>
          <pc:docMk/>
          <pc:sldMk cId="127773809" sldId="266"/>
        </pc:sldMkLst>
        <pc:picChg chg="add mod">
          <ac:chgData name="Dr Richard Burton" userId="b6e8c661-9531-4e9a-ad34-c2392fecb079" providerId="ADAL" clId="{6D9082C3-6CD4-43B0-8A71-7AC68E936E8D}" dt="2022-06-08T12:47:16.571" v="23"/>
          <ac:picMkLst>
            <pc:docMk/>
            <pc:sldMk cId="127773809" sldId="266"/>
            <ac:picMk id="4" creationId="{77C7A5CB-4BD7-4F58-A367-67A146F59CC8}"/>
          </ac:picMkLst>
        </pc:picChg>
        <pc:picChg chg="add mod">
          <ac:chgData name="Dr Richard Burton" userId="b6e8c661-9531-4e9a-ad34-c2392fecb079" providerId="ADAL" clId="{6D9082C3-6CD4-43B0-8A71-7AC68E936E8D}" dt="2022-06-08T12:47:16.903" v="24"/>
          <ac:picMkLst>
            <pc:docMk/>
            <pc:sldMk cId="127773809" sldId="266"/>
            <ac:picMk id="5" creationId="{46776C8F-5149-4F21-99B4-64B111632F1B}"/>
          </ac:picMkLst>
        </pc:picChg>
      </pc:sldChg>
      <pc:sldChg chg="addSp modSp">
        <pc:chgData name="Dr Richard Burton" userId="b6e8c661-9531-4e9a-ad34-c2392fecb079" providerId="ADAL" clId="{6D9082C3-6CD4-43B0-8A71-7AC68E936E8D}" dt="2022-06-08T12:46:59.734" v="18"/>
        <pc:sldMkLst>
          <pc:docMk/>
          <pc:sldMk cId="3438636657" sldId="268"/>
        </pc:sldMkLst>
        <pc:picChg chg="add mod">
          <ac:chgData name="Dr Richard Burton" userId="b6e8c661-9531-4e9a-ad34-c2392fecb079" providerId="ADAL" clId="{6D9082C3-6CD4-43B0-8A71-7AC68E936E8D}" dt="2022-06-08T12:46:59.328" v="17"/>
          <ac:picMkLst>
            <pc:docMk/>
            <pc:sldMk cId="3438636657" sldId="268"/>
            <ac:picMk id="8" creationId="{3550E23A-14E4-4006-990A-5E28396398BB}"/>
          </ac:picMkLst>
        </pc:picChg>
        <pc:picChg chg="add mod">
          <ac:chgData name="Dr Richard Burton" userId="b6e8c661-9531-4e9a-ad34-c2392fecb079" providerId="ADAL" clId="{6D9082C3-6CD4-43B0-8A71-7AC68E936E8D}" dt="2022-06-08T12:46:59.734" v="18"/>
          <ac:picMkLst>
            <pc:docMk/>
            <pc:sldMk cId="3438636657" sldId="268"/>
            <ac:picMk id="10" creationId="{445D6257-B95C-472C-8351-E3428C8E5D6D}"/>
          </ac:picMkLst>
        </pc:picChg>
      </pc:sldChg>
      <pc:sldChg chg="addSp modSp">
        <pc:chgData name="Dr Richard Burton" userId="b6e8c661-9531-4e9a-ad34-c2392fecb079" providerId="ADAL" clId="{6D9082C3-6CD4-43B0-8A71-7AC68E936E8D}" dt="2022-06-08T12:47:13.390" v="22"/>
        <pc:sldMkLst>
          <pc:docMk/>
          <pc:sldMk cId="2418263731" sldId="271"/>
        </pc:sldMkLst>
        <pc:picChg chg="add mod">
          <ac:chgData name="Dr Richard Burton" userId="b6e8c661-9531-4e9a-ad34-c2392fecb079" providerId="ADAL" clId="{6D9082C3-6CD4-43B0-8A71-7AC68E936E8D}" dt="2022-06-08T12:47:13.015" v="21"/>
          <ac:picMkLst>
            <pc:docMk/>
            <pc:sldMk cId="2418263731" sldId="271"/>
            <ac:picMk id="7" creationId="{5CDFB542-5EED-4841-9385-A15B551BB4FA}"/>
          </ac:picMkLst>
        </pc:picChg>
        <pc:picChg chg="add mod">
          <ac:chgData name="Dr Richard Burton" userId="b6e8c661-9531-4e9a-ad34-c2392fecb079" providerId="ADAL" clId="{6D9082C3-6CD4-43B0-8A71-7AC68E936E8D}" dt="2022-06-08T12:47:13.390" v="22"/>
          <ac:picMkLst>
            <pc:docMk/>
            <pc:sldMk cId="2418263731" sldId="271"/>
            <ac:picMk id="8" creationId="{B43C0B57-CC45-4AF7-8E28-C4497B956573}"/>
          </ac:picMkLst>
        </pc:picChg>
      </pc:sldChg>
      <pc:sldChg chg="addSp modSp">
        <pc:chgData name="Dr Richard Burton" userId="b6e8c661-9531-4e9a-ad34-c2392fecb079" providerId="ADAL" clId="{6D9082C3-6CD4-43B0-8A71-7AC68E936E8D}" dt="2022-06-08T12:46:52.373" v="16"/>
        <pc:sldMkLst>
          <pc:docMk/>
          <pc:sldMk cId="1818595704" sldId="277"/>
        </pc:sldMkLst>
        <pc:picChg chg="add mod">
          <ac:chgData name="Dr Richard Burton" userId="b6e8c661-9531-4e9a-ad34-c2392fecb079" providerId="ADAL" clId="{6D9082C3-6CD4-43B0-8A71-7AC68E936E8D}" dt="2022-06-08T12:46:52.015" v="15"/>
          <ac:picMkLst>
            <pc:docMk/>
            <pc:sldMk cId="1818595704" sldId="277"/>
            <ac:picMk id="4" creationId="{C6493537-62C2-4AE6-886E-15154D3E54B1}"/>
          </ac:picMkLst>
        </pc:picChg>
        <pc:picChg chg="add mod">
          <ac:chgData name="Dr Richard Burton" userId="b6e8c661-9531-4e9a-ad34-c2392fecb079" providerId="ADAL" clId="{6D9082C3-6CD4-43B0-8A71-7AC68E936E8D}" dt="2022-06-08T12:46:52.373" v="16"/>
          <ac:picMkLst>
            <pc:docMk/>
            <pc:sldMk cId="1818595704" sldId="277"/>
            <ac:picMk id="5" creationId="{EA191490-A093-48C2-8C55-1ED90B92FCAB}"/>
          </ac:picMkLst>
        </pc:picChg>
      </pc:sldChg>
      <pc:sldChg chg="addSp modSp">
        <pc:chgData name="Dr Richard Burton" userId="b6e8c661-9531-4e9a-ad34-c2392fecb079" providerId="ADAL" clId="{6D9082C3-6CD4-43B0-8A71-7AC68E936E8D}" dt="2022-06-08T12:47:03.588" v="20"/>
        <pc:sldMkLst>
          <pc:docMk/>
          <pc:sldMk cId="237693866" sldId="279"/>
        </pc:sldMkLst>
        <pc:picChg chg="add mod">
          <ac:chgData name="Dr Richard Burton" userId="b6e8c661-9531-4e9a-ad34-c2392fecb079" providerId="ADAL" clId="{6D9082C3-6CD4-43B0-8A71-7AC68E936E8D}" dt="2022-06-08T12:47:03.183" v="19"/>
          <ac:picMkLst>
            <pc:docMk/>
            <pc:sldMk cId="237693866" sldId="279"/>
            <ac:picMk id="9" creationId="{1317273F-0D0A-4AD2-9AD1-0297CEC9B9D6}"/>
          </ac:picMkLst>
        </pc:picChg>
        <pc:picChg chg="add mod">
          <ac:chgData name="Dr Richard Burton" userId="b6e8c661-9531-4e9a-ad34-c2392fecb079" providerId="ADAL" clId="{6D9082C3-6CD4-43B0-8A71-7AC68E936E8D}" dt="2022-06-08T12:47:03.588" v="20"/>
          <ac:picMkLst>
            <pc:docMk/>
            <pc:sldMk cId="237693866" sldId="279"/>
            <ac:picMk id="10" creationId="{F378F98D-D215-42E9-85C5-26BE0BFD15E2}"/>
          </ac:picMkLst>
        </pc:picChg>
      </pc:sldChg>
      <pc:sldChg chg="addSp modSp">
        <pc:chgData name="Dr Richard Burton" userId="b6e8c661-9531-4e9a-ad34-c2392fecb079" providerId="ADAL" clId="{6D9082C3-6CD4-43B0-8A71-7AC68E936E8D}" dt="2022-06-08T12:46:48.704" v="14"/>
        <pc:sldMkLst>
          <pc:docMk/>
          <pc:sldMk cId="2803582232" sldId="281"/>
        </pc:sldMkLst>
        <pc:picChg chg="add mod">
          <ac:chgData name="Dr Richard Burton" userId="b6e8c661-9531-4e9a-ad34-c2392fecb079" providerId="ADAL" clId="{6D9082C3-6CD4-43B0-8A71-7AC68E936E8D}" dt="2022-06-08T12:46:48.263" v="13"/>
          <ac:picMkLst>
            <pc:docMk/>
            <pc:sldMk cId="2803582232" sldId="281"/>
            <ac:picMk id="4" creationId="{16326E28-EFEC-4309-A0F6-BFE1C01D26E3}"/>
          </ac:picMkLst>
        </pc:picChg>
        <pc:picChg chg="add mod">
          <ac:chgData name="Dr Richard Burton" userId="b6e8c661-9531-4e9a-ad34-c2392fecb079" providerId="ADAL" clId="{6D9082C3-6CD4-43B0-8A71-7AC68E936E8D}" dt="2022-06-08T12:46:48.704" v="14"/>
          <ac:picMkLst>
            <pc:docMk/>
            <pc:sldMk cId="2803582232" sldId="281"/>
            <ac:picMk id="5" creationId="{AAA4E605-AE3C-4EF7-B518-582AA8ECC72F}"/>
          </ac:picMkLst>
        </pc:picChg>
      </pc:sldChg>
      <pc:sldChg chg="addSp modSp">
        <pc:chgData name="Dr Richard Burton" userId="b6e8c661-9531-4e9a-ad34-c2392fecb079" providerId="ADAL" clId="{6D9082C3-6CD4-43B0-8A71-7AC68E936E8D}" dt="2022-06-08T12:46:45.990" v="12"/>
        <pc:sldMkLst>
          <pc:docMk/>
          <pc:sldMk cId="3884504888" sldId="282"/>
        </pc:sldMkLst>
        <pc:picChg chg="add mod">
          <ac:chgData name="Dr Richard Burton" userId="b6e8c661-9531-4e9a-ad34-c2392fecb079" providerId="ADAL" clId="{6D9082C3-6CD4-43B0-8A71-7AC68E936E8D}" dt="2022-06-08T12:46:45.670" v="11"/>
          <ac:picMkLst>
            <pc:docMk/>
            <pc:sldMk cId="3884504888" sldId="282"/>
            <ac:picMk id="4" creationId="{10161F36-6F42-46D0-8B4D-65A3938437EC}"/>
          </ac:picMkLst>
        </pc:picChg>
        <pc:picChg chg="add mod">
          <ac:chgData name="Dr Richard Burton" userId="b6e8c661-9531-4e9a-ad34-c2392fecb079" providerId="ADAL" clId="{6D9082C3-6CD4-43B0-8A71-7AC68E936E8D}" dt="2022-06-08T12:46:45.990" v="12"/>
          <ac:picMkLst>
            <pc:docMk/>
            <pc:sldMk cId="3884504888" sldId="282"/>
            <ac:picMk id="5" creationId="{5795606C-8075-4B05-8271-7E91960E108E}"/>
          </ac:picMkLst>
        </pc:picChg>
      </pc:sldChg>
      <pc:sldChg chg="addSp modSp">
        <pc:chgData name="Dr Richard Burton" userId="b6e8c661-9531-4e9a-ad34-c2392fecb079" providerId="ADAL" clId="{6D9082C3-6CD4-43B0-8A71-7AC68E936E8D}" dt="2022-06-08T12:47:20.074" v="26"/>
        <pc:sldMkLst>
          <pc:docMk/>
          <pc:sldMk cId="1482687046" sldId="283"/>
        </pc:sldMkLst>
        <pc:picChg chg="add mod">
          <ac:chgData name="Dr Richard Burton" userId="b6e8c661-9531-4e9a-ad34-c2392fecb079" providerId="ADAL" clId="{6D9082C3-6CD4-43B0-8A71-7AC68E936E8D}" dt="2022-06-08T12:47:19.766" v="25"/>
          <ac:picMkLst>
            <pc:docMk/>
            <pc:sldMk cId="1482687046" sldId="283"/>
            <ac:picMk id="5" creationId="{BF8771F3-427E-47A5-AD99-1D7AC33560C8}"/>
          </ac:picMkLst>
        </pc:picChg>
        <pc:picChg chg="add mod">
          <ac:chgData name="Dr Richard Burton" userId="b6e8c661-9531-4e9a-ad34-c2392fecb079" providerId="ADAL" clId="{6D9082C3-6CD4-43B0-8A71-7AC68E936E8D}" dt="2022-06-08T12:47:20.074" v="26"/>
          <ac:picMkLst>
            <pc:docMk/>
            <pc:sldMk cId="1482687046" sldId="283"/>
            <ac:picMk id="6" creationId="{5B18E793-72AF-4982-AADD-9F39FA3C41D2}"/>
          </ac:picMkLst>
        </pc:picChg>
      </pc:sldChg>
      <pc:sldChg chg="addSp modSp">
        <pc:chgData name="Dr Richard Burton" userId="b6e8c661-9531-4e9a-ad34-c2392fecb079" providerId="ADAL" clId="{6D9082C3-6CD4-43B0-8A71-7AC68E936E8D}" dt="2022-06-08T12:47:23.920" v="28"/>
        <pc:sldMkLst>
          <pc:docMk/>
          <pc:sldMk cId="2589734426" sldId="284"/>
        </pc:sldMkLst>
        <pc:picChg chg="add mod">
          <ac:chgData name="Dr Richard Burton" userId="b6e8c661-9531-4e9a-ad34-c2392fecb079" providerId="ADAL" clId="{6D9082C3-6CD4-43B0-8A71-7AC68E936E8D}" dt="2022-06-08T12:47:23.079" v="27"/>
          <ac:picMkLst>
            <pc:docMk/>
            <pc:sldMk cId="2589734426" sldId="284"/>
            <ac:picMk id="4" creationId="{8FDA7249-D7E6-409E-A9A8-CB01BA3A5C3D}"/>
          </ac:picMkLst>
        </pc:picChg>
        <pc:picChg chg="add mod">
          <ac:chgData name="Dr Richard Burton" userId="b6e8c661-9531-4e9a-ad34-c2392fecb079" providerId="ADAL" clId="{6D9082C3-6CD4-43B0-8A71-7AC68E936E8D}" dt="2022-06-08T12:47:23.920" v="28"/>
          <ac:picMkLst>
            <pc:docMk/>
            <pc:sldMk cId="2589734426" sldId="284"/>
            <ac:picMk id="6" creationId="{1D90819D-1882-4DE9-B653-EE7C695A75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7D979-3529-472E-952F-B1F1E784FE34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0E79F-EB1C-44C7-9DB7-1F48D9DFE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7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Sharps waste – hazardous waste</a:t>
            </a:r>
          </a:p>
          <a:p>
            <a:r>
              <a:rPr lang="en-GB" dirty="0"/>
              <a:t>Infectious</a:t>
            </a:r>
            <a:r>
              <a:rPr lang="en-GB" baseline="0" dirty="0"/>
              <a:t> waste – contaminated with body fluids. Orange waste bags properly sealed collected by an approved agent</a:t>
            </a:r>
          </a:p>
          <a:p>
            <a:r>
              <a:rPr lang="en-GB" baseline="0" dirty="0"/>
              <a:t>Offensive waste – contaminated with non-infectious body fluids. Yellow and black bags (Tiger bags) If less than 7kgs can be put into commercial/domestic black bag system. Otherwise approved waste collector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0E79F-EB1C-44C7-9DB7-1F48D9DFE9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7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>
                <a:ea typeface="ＭＳ Ｐゴシック" pitchFamily="34" charset="-128"/>
              </a:rPr>
              <a:t>Are they Labelled</a:t>
            </a:r>
          </a:p>
          <a:p>
            <a:r>
              <a:rPr lang="en-GB" altLang="en-US" sz="1200" dirty="0">
                <a:ea typeface="ＭＳ Ｐゴシック" pitchFamily="34" charset="-128"/>
              </a:rPr>
              <a:t>Correct Assembly</a:t>
            </a:r>
          </a:p>
          <a:p>
            <a:r>
              <a:rPr lang="en-GB" altLang="en-US" sz="1200" dirty="0">
                <a:ea typeface="ＭＳ Ｐゴシック" pitchFamily="34" charset="-128"/>
              </a:rPr>
              <a:t>Store out of clients reach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0E79F-EB1C-44C7-9DB7-1F48D9DFE9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6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Used gloves and aprons, swabs, small dressings, and cotton wool contaminated with body fluids would be considered as offensive/hygiene waste. This should be placed into a yellow/black bag (“tiger bag”) for disposal.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0E79F-EB1C-44C7-9DB7-1F48D9DFE9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60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7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4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530D9-C206-4F4C-AB9D-99A26389D648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9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2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8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7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1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0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2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9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A3A3-DD72-4B06-A178-E41205745C5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3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EA3A3-DD72-4B06-A178-E41205745C5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7027-23B6-4B66-AF9A-36C8AC5C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9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jpg@01D85579.79AF394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cid:image001.jpg@01D85579.79AF394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cid:036c2194-4dac-4edb-8637-93e8b619acb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image" Target="../media/image9.jpeg"/><Relationship Id="rId9" Type="http://schemas.openxmlformats.org/officeDocument/2006/relationships/image" Target="cid:image001.jpg@01D85579.79AF394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png"/><Relationship Id="rId7" Type="http://schemas.openxmlformats.org/officeDocument/2006/relationships/image" Target="cid:image001.jpg@01D85579.79AF394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85579.79AF394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72" y="332656"/>
            <a:ext cx="7772400" cy="726507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Section 14: Collection and Disposal of Waste</a:t>
            </a:r>
          </a:p>
        </p:txBody>
      </p:sp>
      <p:pic>
        <p:nvPicPr>
          <p:cNvPr id="4" name="Picture 7" descr="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965608"/>
            <a:ext cx="1846118" cy="2344792"/>
          </a:xfrm>
          <a:prstGeom prst="rect">
            <a:avLst/>
          </a:prstGeom>
        </p:spPr>
      </p:pic>
      <p:pic>
        <p:nvPicPr>
          <p:cNvPr id="6" name="Picture 4" descr="lockeed 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59" y="2438370"/>
            <a:ext cx="1916113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4653136"/>
            <a:ext cx="850728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FF0000"/>
                </a:solidFill>
              </a:rPr>
              <a:t>Sharps	contaminated 	commercial </a:t>
            </a:r>
          </a:p>
          <a:p>
            <a:r>
              <a:rPr lang="en-GB" sz="2800" b="1" dirty="0">
                <a:solidFill>
                  <a:srgbClr val="00B050"/>
                </a:solidFill>
              </a:rPr>
              <a:t>	</a:t>
            </a:r>
          </a:p>
          <a:p>
            <a:r>
              <a:rPr lang="en-GB" sz="2800" b="1" u="sng" dirty="0">
                <a:solidFill>
                  <a:srgbClr val="00B050"/>
                </a:solidFill>
              </a:rPr>
              <a:t>Minimising the risk of infection</a:t>
            </a:r>
          </a:p>
          <a:p>
            <a:r>
              <a:rPr lang="en-GB" sz="2800" b="1" u="sng" dirty="0">
                <a:solidFill>
                  <a:srgbClr val="00B050"/>
                </a:solidFill>
              </a:rPr>
              <a:t>location</a:t>
            </a:r>
            <a:r>
              <a:rPr lang="en-GB" sz="2800" b="1" dirty="0">
                <a:solidFill>
                  <a:srgbClr val="00B050"/>
                </a:solidFill>
              </a:rPr>
              <a:t>	</a:t>
            </a:r>
            <a:r>
              <a:rPr lang="en-GB" sz="2800" b="1" u="sng" dirty="0">
                <a:solidFill>
                  <a:srgbClr val="00B050"/>
                </a:solidFill>
              </a:rPr>
              <a:t>security</a:t>
            </a:r>
            <a:r>
              <a:rPr lang="en-GB" sz="2800" b="1" dirty="0">
                <a:solidFill>
                  <a:srgbClr val="00B050"/>
                </a:solidFill>
              </a:rPr>
              <a:t>   	</a:t>
            </a:r>
            <a:r>
              <a:rPr lang="en-GB" sz="2800" b="1" u="sng" dirty="0">
                <a:solidFill>
                  <a:srgbClr val="00B050"/>
                </a:solidFill>
              </a:rPr>
              <a:t>frequency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772816"/>
            <a:ext cx="3043649" cy="208823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CBDCB4A-2EFE-4240-A65A-74499BB6A640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SPH_M_4C">
            <a:extLst>
              <a:ext uri="{FF2B5EF4-FFF2-40B4-BE49-F238E27FC236}">
                <a16:creationId xmlns:a16="http://schemas.microsoft.com/office/drawing/2014/main" id="{97882DDF-B9FF-410D-AC25-9F3C621039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83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200" b="1" dirty="0"/>
              <a:t>True or False Quiz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168791"/>
              </p:ext>
            </p:extLst>
          </p:nvPr>
        </p:nvGraphicFramePr>
        <p:xfrm>
          <a:off x="683568" y="1268760"/>
          <a:ext cx="7560840" cy="492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112784115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43692495"/>
                    </a:ext>
                  </a:extLst>
                </a:gridCol>
              </a:tblGrid>
              <a:tr h="57017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True/False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8370"/>
                  </a:ext>
                </a:extLst>
              </a:tr>
              <a:tr h="771417">
                <a:tc>
                  <a:txBody>
                    <a:bodyPr/>
                    <a:lstStyle/>
                    <a:p>
                      <a:r>
                        <a:rPr lang="en-GB" sz="2000" dirty="0"/>
                        <a:t>A sharps box should be located on the floor in</a:t>
                      </a:r>
                      <a:r>
                        <a:rPr lang="en-GB" sz="2000" baseline="0" dirty="0"/>
                        <a:t> the treatment room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19200"/>
                  </a:ext>
                </a:extLst>
              </a:tr>
              <a:tr h="771417">
                <a:tc>
                  <a:txBody>
                    <a:bodyPr/>
                    <a:lstStyle/>
                    <a:p>
                      <a:r>
                        <a:rPr lang="en-GB" sz="2000" dirty="0"/>
                        <a:t>Waste should be removed from the treatment area on a regular 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460631"/>
                  </a:ext>
                </a:extLst>
              </a:tr>
              <a:tr h="771417">
                <a:tc>
                  <a:txBody>
                    <a:bodyPr/>
                    <a:lstStyle/>
                    <a:p>
                      <a:r>
                        <a:rPr lang="en-GB" sz="2000" dirty="0"/>
                        <a:t>A</a:t>
                      </a:r>
                      <a:r>
                        <a:rPr lang="en-GB" sz="2000" baseline="0" dirty="0"/>
                        <a:t> good w</a:t>
                      </a:r>
                      <a:r>
                        <a:rPr lang="en-GB" sz="2000" dirty="0"/>
                        <a:t>aste</a:t>
                      </a:r>
                      <a:r>
                        <a:rPr lang="en-GB" sz="2000" baseline="0" dirty="0"/>
                        <a:t> policy will increase the risk of infection in a special procedure business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837088"/>
                  </a:ext>
                </a:extLst>
              </a:tr>
              <a:tr h="499947">
                <a:tc>
                  <a:txBody>
                    <a:bodyPr/>
                    <a:lstStyle/>
                    <a:p>
                      <a:r>
                        <a:rPr lang="en-GB" sz="2000" dirty="0"/>
                        <a:t>Contaminated</a:t>
                      </a:r>
                      <a:r>
                        <a:rPr lang="en-GB" sz="2000" baseline="0" dirty="0"/>
                        <a:t> gloves are an example of clinical waste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581332"/>
                  </a:ext>
                </a:extLst>
              </a:tr>
              <a:tr h="771417">
                <a:tc>
                  <a:txBody>
                    <a:bodyPr/>
                    <a:lstStyle/>
                    <a:p>
                      <a:r>
                        <a:rPr lang="en-GB" sz="2000" baseline="0" dirty="0"/>
                        <a:t>Old consent form and receipts should be included as offensive waste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151626"/>
                  </a:ext>
                </a:extLst>
              </a:tr>
              <a:tr h="771417">
                <a:tc>
                  <a:txBody>
                    <a:bodyPr/>
                    <a:lstStyle/>
                    <a:p>
                      <a:r>
                        <a:rPr lang="en-GB" sz="2000" dirty="0"/>
                        <a:t>Hazardous waste should be stored</a:t>
                      </a:r>
                      <a:r>
                        <a:rPr lang="en-GB" sz="2000" baseline="0" dirty="0"/>
                        <a:t> in a secure location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010685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F8771F3-427E-47A5-AD99-1D7AC33560C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5B18E793-72AF-4982-AADD-9F39FA3C41D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68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200" b="1" dirty="0"/>
              <a:t>True or False Quiz - answers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1196752"/>
          <a:ext cx="7560840" cy="527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5229">
                  <a:extLst>
                    <a:ext uri="{9D8B030D-6E8A-4147-A177-3AD203B41FA5}">
                      <a16:colId xmlns:a16="http://schemas.microsoft.com/office/drawing/2014/main" val="1127841152"/>
                    </a:ext>
                  </a:extLst>
                </a:gridCol>
                <a:gridCol w="2035611">
                  <a:extLst>
                    <a:ext uri="{9D8B030D-6E8A-4147-A177-3AD203B41FA5}">
                      <a16:colId xmlns:a16="http://schemas.microsoft.com/office/drawing/2014/main" val="243692495"/>
                    </a:ext>
                  </a:extLst>
                </a:gridCol>
              </a:tblGrid>
              <a:tr h="50405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True/False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837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GB" sz="2000" dirty="0"/>
                        <a:t>A sharps box should be located on the floor in</a:t>
                      </a:r>
                      <a:r>
                        <a:rPr lang="en-GB" sz="2000" baseline="0" dirty="0"/>
                        <a:t> the treatment room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192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GB" sz="2000" dirty="0"/>
                        <a:t>Waste should be removed from the treatment area on a regular 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46063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GB" sz="2000" dirty="0"/>
                        <a:t>A</a:t>
                      </a:r>
                      <a:r>
                        <a:rPr lang="en-GB" sz="2000" baseline="0" dirty="0"/>
                        <a:t> good w</a:t>
                      </a:r>
                      <a:r>
                        <a:rPr lang="en-GB" sz="2000" dirty="0"/>
                        <a:t>aste</a:t>
                      </a:r>
                      <a:r>
                        <a:rPr lang="en-GB" sz="2000" baseline="0" dirty="0"/>
                        <a:t> policy will increase the risk of infection in a special procedure business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83708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GB" sz="2000" dirty="0"/>
                        <a:t>Contaminated</a:t>
                      </a:r>
                      <a:r>
                        <a:rPr lang="en-GB" sz="2000" baseline="0" dirty="0"/>
                        <a:t> gloves are an example of clinical waste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58133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GB" sz="2000" baseline="0" dirty="0"/>
                        <a:t>Old consent form and receipts should be included as offensive waste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False</a:t>
                      </a:r>
                    </a:p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15162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GB" sz="2000" dirty="0"/>
                        <a:t>Hazardous waste should be stored</a:t>
                      </a:r>
                      <a:r>
                        <a:rPr lang="en-GB" sz="2000" baseline="0" dirty="0"/>
                        <a:t> in a secure location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010685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FDA7249-D7E6-409E-A9A8-CB01BA3A5C3D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1D90819D-1882-4DE9-B653-EE7C695A75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73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200" b="1" dirty="0"/>
              <a:t>Types of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GB" sz="2800" dirty="0"/>
              <a:t>Clinical or hazardous waste </a:t>
            </a:r>
          </a:p>
          <a:p>
            <a:pPr lvl="1"/>
            <a:r>
              <a:rPr lang="en-GB" sz="2400" dirty="0"/>
              <a:t>Sharps</a:t>
            </a:r>
          </a:p>
          <a:p>
            <a:r>
              <a:rPr lang="en-GB" sz="2800" dirty="0"/>
              <a:t>Infectious</a:t>
            </a:r>
          </a:p>
          <a:p>
            <a:pPr lvl="1"/>
            <a:r>
              <a:rPr lang="en-GB" sz="2400" dirty="0"/>
              <a:t>Contaminated with body fluids </a:t>
            </a:r>
          </a:p>
          <a:p>
            <a:r>
              <a:rPr lang="en-GB" sz="2800" dirty="0"/>
              <a:t>Offensive</a:t>
            </a:r>
          </a:p>
          <a:p>
            <a:pPr lvl="1"/>
            <a:r>
              <a:rPr lang="en-GB" sz="2400" dirty="0"/>
              <a:t>Contaminated with non-infectious body fluids</a:t>
            </a:r>
          </a:p>
          <a:p>
            <a:r>
              <a:rPr lang="en-GB" sz="2800" dirty="0"/>
              <a:t>Commercial/domestic</a:t>
            </a:r>
          </a:p>
          <a:p>
            <a:pPr lvl="1"/>
            <a:r>
              <a:rPr lang="en-GB" sz="2400" dirty="0"/>
              <a:t>Anything else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0161F36-6F42-46D0-8B4D-65A3938437EC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5795606C-8075-4B05-8271-7E91960E10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450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200" b="1" dirty="0"/>
              <a:t>Waste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Premises should have a waste policy. This will support good infection prevention and control.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Ensure that contracts are in place for collection and safe disposal of waste from the premises.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Maintain relevant documentation.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Where necessary ensure with the waste management provider that appropriate documentation is generated.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6326E28-EFEC-4309-A0F6-BFE1C01D26E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AAA4E605-AE3C-4EF7-B518-582AA8ECC7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58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Instructions for Safe Disposal of Sharps</a:t>
            </a:r>
            <a:br>
              <a:rPr lang="en-GB" sz="3200" b="1" i="1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770"/>
            <a:ext cx="8229600" cy="5054550"/>
          </a:xfrm>
        </p:spPr>
        <p:txBody>
          <a:bodyPr>
            <a:normAutofit/>
          </a:bodyPr>
          <a:lstStyle/>
          <a:p>
            <a:pPr lvl="0"/>
            <a:r>
              <a:rPr lang="en-GB" sz="3000" b="1" dirty="0">
                <a:solidFill>
                  <a:srgbClr val="00B050"/>
                </a:solidFill>
              </a:rPr>
              <a:t>Dispose of sharps in purpose designed, yellow stream waste containers </a:t>
            </a:r>
          </a:p>
          <a:p>
            <a:pPr lvl="0"/>
            <a:r>
              <a:rPr lang="en-GB" sz="3000" b="1" dirty="0">
                <a:solidFill>
                  <a:srgbClr val="00B050"/>
                </a:solidFill>
              </a:rPr>
              <a:t>Keep the waste container as close to the work area as possible to enable disposal at point of use.</a:t>
            </a:r>
          </a:p>
          <a:p>
            <a:pPr lvl="0"/>
            <a:r>
              <a:rPr lang="en-GB" sz="3000" b="1" dirty="0">
                <a:solidFill>
                  <a:srgbClr val="00B050"/>
                </a:solidFill>
              </a:rPr>
              <a:t>Do not re-sheath needles before disposal.</a:t>
            </a:r>
          </a:p>
          <a:p>
            <a:pPr lvl="0"/>
            <a:r>
              <a:rPr lang="en-GB" sz="3000" b="1" dirty="0">
                <a:solidFill>
                  <a:srgbClr val="00B050"/>
                </a:solidFill>
              </a:rPr>
              <a:t>Do not fill yellow stream waste containers beyond the fill line or exceed 4 kg in weight. </a:t>
            </a:r>
          </a:p>
          <a:p>
            <a:pPr lvl="0"/>
            <a:r>
              <a:rPr lang="en-GB" sz="3000" b="1" dirty="0">
                <a:solidFill>
                  <a:srgbClr val="00B050"/>
                </a:solidFill>
              </a:rPr>
              <a:t>Once sealed, label the container to identify the source of the waste.</a:t>
            </a:r>
          </a:p>
          <a:p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6493537-62C2-4AE6-886E-15154D3E54B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EA191490-A093-48C2-8C55-1ED90B92FC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859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2089" y="69363"/>
            <a:ext cx="8229600" cy="695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200" b="1" dirty="0">
                <a:ea typeface="ＭＳ Ｐゴシック" pitchFamily="34" charset="-128"/>
              </a:rPr>
              <a:t>Sharps Containers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765175"/>
            <a:ext cx="5472608" cy="5851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99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200" b="1" dirty="0"/>
              <a:t>Sharp box locations</a:t>
            </a:r>
          </a:p>
        </p:txBody>
      </p:sp>
      <p:pic>
        <p:nvPicPr>
          <p:cNvPr id="2050" name="Picture 2" descr="U:\DefaultHome\Objects\Sharps waste b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02" y="1370704"/>
            <a:ext cx="192367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DefaultHome\Objects\Sharps waste bin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37" y="1396022"/>
            <a:ext cx="2355726" cy="25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:\DefaultHome\Objects\Work area shelf - sharps yellow bin and disinfectant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29" y="4435764"/>
            <a:ext cx="2815508" cy="21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asvirkaur.bal\AppData\Local\Microsoft\Windows\Temporary Internet Files\Content.Outlook\09M5CC7J\2018-04-30-PHOTO-000000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09561"/>
            <a:ext cx="3175159" cy="23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 descr="Image"/>
          <p:cNvPicPr>
            <a:picLocks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082" y="1695202"/>
            <a:ext cx="1769077" cy="1924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317273F-0D0A-4AD2-9AD1-0297CEC9B9D6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SPH_M_4C">
            <a:extLst>
              <a:ext uri="{FF2B5EF4-FFF2-40B4-BE49-F238E27FC236}">
                <a16:creationId xmlns:a16="http://schemas.microsoft.com/office/drawing/2014/main" id="{F378F98D-D215-42E9-85C5-26BE0BFD15E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9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343157"/>
            <a:ext cx="8784976" cy="993949"/>
          </a:xfrm>
        </p:spPr>
        <p:txBody>
          <a:bodyPr>
            <a:noAutofit/>
          </a:bodyPr>
          <a:lstStyle/>
          <a:p>
            <a:r>
              <a:rPr lang="en-GB" sz="3200" b="1" dirty="0"/>
              <a:t>Managing waste – minimise the risk of contamination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GB" sz="2400" dirty="0"/>
              <a:t>Who’s responsible?</a:t>
            </a:r>
          </a:p>
          <a:p>
            <a:r>
              <a:rPr lang="en-GB" sz="2400" dirty="0"/>
              <a:t>Sufficient number of bins</a:t>
            </a:r>
          </a:p>
          <a:p>
            <a:r>
              <a:rPr lang="en-GB" sz="2400" dirty="0"/>
              <a:t>Location easily accessible and close to point of origin</a:t>
            </a:r>
          </a:p>
          <a:p>
            <a:r>
              <a:rPr lang="en-GB" sz="2400" dirty="0"/>
              <a:t>Designated and secure storage</a:t>
            </a:r>
          </a:p>
          <a:p>
            <a:r>
              <a:rPr lang="en-GB" sz="2400" dirty="0"/>
              <a:t>Bins - non hand operated, easily cleaned regularly emptied</a:t>
            </a:r>
          </a:p>
          <a:p>
            <a:r>
              <a:rPr lang="en-GB" sz="2400" dirty="0"/>
              <a:t>Emptied when ¾ full</a:t>
            </a:r>
          </a:p>
          <a:p>
            <a:r>
              <a:rPr lang="en-GB" sz="2400" dirty="0"/>
              <a:t>Double bagging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6" y="4922796"/>
            <a:ext cx="1783213" cy="143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47055"/>
            <a:ext cx="2160240" cy="249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:\DefaultHome\Objects\Contaminated waste b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45" y="4512239"/>
            <a:ext cx="2238571" cy="167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550E23A-14E4-4006-990A-5E28396398BB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SPH_M_4C">
            <a:extLst>
              <a:ext uri="{FF2B5EF4-FFF2-40B4-BE49-F238E27FC236}">
                <a16:creationId xmlns:a16="http://schemas.microsoft.com/office/drawing/2014/main" id="{445D6257-B95C-472C-8351-E3428C8E5D6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863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ox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0258" y="3645024"/>
            <a:ext cx="2493413" cy="244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U:\DefaultHome\Objects\Unhygienic storage area and b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2801513" cy="37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17" y="1412776"/>
            <a:ext cx="2231583" cy="251121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Poor practices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CDFB542-5EED-4841-9385-A15B551BB4FA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B43C0B57-CC45-4AF7-8E28-C4497B95657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82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GB" sz="32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Non sharp waste </a:t>
            </a:r>
          </a:p>
          <a:p>
            <a:r>
              <a:rPr lang="en-GB" dirty="0"/>
              <a:t>Clinical waste</a:t>
            </a:r>
          </a:p>
          <a:p>
            <a:r>
              <a:rPr lang="en-GB" dirty="0"/>
              <a:t>Sharps box, location and safe of disposal of sharps waste</a:t>
            </a:r>
          </a:p>
          <a:p>
            <a:r>
              <a:rPr lang="en-GB" dirty="0"/>
              <a:t>Double bagging where contaminated</a:t>
            </a:r>
          </a:p>
          <a:p>
            <a:r>
              <a:rPr lang="en-GB" dirty="0"/>
              <a:t>Remove waste from treatment area regularly</a:t>
            </a:r>
          </a:p>
          <a:p>
            <a:r>
              <a:rPr lang="en-GB" dirty="0"/>
              <a:t>Colour bags</a:t>
            </a:r>
          </a:p>
          <a:p>
            <a:r>
              <a:rPr lang="en-GB" dirty="0"/>
              <a:t>Location of waste bins</a:t>
            </a:r>
          </a:p>
          <a:p>
            <a:r>
              <a:rPr lang="en-GB" dirty="0"/>
              <a:t>Cleaning of waste bins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7C7A5CB-4BD7-4F58-A367-67A146F59CC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46776C8F-5149-4F21-99B4-64B111632F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73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metadata xmlns="http://www.objective.com/ecm/document/metadata/FF3C5B18883D4E21973B57C2EEED7FD1" version="1.0.0">
  <systemFields>
    <field name="Objective-Id">
      <value order="0">A26347137</value>
    </field>
    <field name="Objective-Title">
      <value order="0">Unit 14 Collection and Disposal of Waste</value>
    </field>
    <field name="Objective-Description">
      <value order="0"/>
    </field>
    <field name="Objective-CreationStamp">
      <value order="0">2019-05-24T09:28:49Z</value>
    </field>
    <field name="Objective-IsApproved">
      <value order="0">false</value>
    </field>
    <field name="Objective-IsPublished">
      <value order="0">true</value>
    </field>
    <field name="Objective-DatePublished">
      <value order="0">2022-05-18T10:24:39Z</value>
    </field>
    <field name="Objective-ModificationStamp">
      <value order="0">2022-05-18T10:24:39Z</value>
    </field>
    <field name="Objective-Owner">
      <value order="0">Jones, Sarah (HSS - DHP - Public Health Protection)</value>
    </field>
    <field name="Objective-Path">
      <value order="0"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2_Understand how Infectious and Non Infectious hazards can be controlled</value>
    </field>
    <field name="Objective-Parent">
      <value order="0">Outcome 2_Understand how Infectious and Non Infectious hazards can be controlled</value>
    </field>
    <field name="Objective-State">
      <value order="0">Published</value>
    </field>
    <field name="Objective-VersionId">
      <value order="0">vA78114522</value>
    </field>
    <field name="Objective-Version">
      <value order="0">13.0</value>
    </field>
    <field name="Objective-VersionNumber">
      <value order="0">14</value>
    </field>
    <field name="Objective-VersionComment">
      <value order="0"/>
    </field>
    <field name="Objective-FileNumber">
      <value order="0">qA1387614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3ee3d65e-b85e-4e51-8809-f3a27b953a06" xsi:nil="true"/>
    <lcf76f155ced4ddcb4097134ff3c332f xmlns="0aab2d07-d61b-45fc-b18f-996393506ade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DEE3C36E8D84981D08AFFDD16ABFE" ma:contentTypeVersion="18" ma:contentTypeDescription="Create a new document." ma:contentTypeScope="" ma:versionID="aa449bf66ab2643ad34344af04acf133">
  <xsd:schema xmlns:xsd="http://www.w3.org/2001/XMLSchema" xmlns:xs="http://www.w3.org/2001/XMLSchema" xmlns:p="http://schemas.microsoft.com/office/2006/metadata/properties" xmlns:ns1="http://schemas.microsoft.com/sharepoint/v3" xmlns:ns2="0aab2d07-d61b-45fc-b18f-996393506ade" xmlns:ns3="3ee3d65e-b85e-4e51-8809-f3a27b953a06" targetNamespace="http://schemas.microsoft.com/office/2006/metadata/properties" ma:root="true" ma:fieldsID="7f453fe0d3df6bfcb467ddb841fc5548" ns1:_="" ns2:_="" ns3:_="">
    <xsd:import namespace="http://schemas.microsoft.com/sharepoint/v3"/>
    <xsd:import namespace="0aab2d07-d61b-45fc-b18f-996393506ade"/>
    <xsd:import namespace="3ee3d65e-b85e-4e51-8809-f3a27b953a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b2d07-d61b-45fc-b18f-996393506a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a152e5-a6a5-4cc5-b924-27fb85a4ff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3d65e-b85e-4e51-8809-f3a27b953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8b81f54-40e0-42ee-955b-b3d7f92fc6fb}" ma:internalName="TaxCatchAll" ma:showField="CatchAllData" ma:web="3ee3d65e-b85e-4e51-8809-f3a27b953a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EA3765-0188-40F9-AFAD-25CAF6B2C4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3.xml><?xml version="1.0" encoding="utf-8"?>
<ds:datastoreItem xmlns:ds="http://schemas.openxmlformats.org/officeDocument/2006/customXml" ds:itemID="{B6283CD2-D2C6-409F-B859-2B7EB12C80F7}">
  <ds:schemaRefs>
    <ds:schemaRef ds:uri="http://schemas.microsoft.com/office/2006/metadata/properties"/>
    <ds:schemaRef ds:uri="http://schemas.microsoft.com/office/infopath/2007/PartnerControls"/>
    <ds:schemaRef ds:uri="9a8c0acb-77cb-4fbb-80b5-49b56be06be8"/>
    <ds:schemaRef ds:uri="60dc491b-5a0b-4b91-810f-cfec269aaa06"/>
  </ds:schemaRefs>
</ds:datastoreItem>
</file>

<file path=customXml/itemProps4.xml><?xml version="1.0" encoding="utf-8"?>
<ds:datastoreItem xmlns:ds="http://schemas.openxmlformats.org/officeDocument/2006/customXml" ds:itemID="{E3D16108-928D-4A83-B6EA-4BA8B32C98A9}"/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542</Words>
  <Application>Microsoft Office PowerPoint</Application>
  <PresentationFormat>On-screen Show (4:3)</PresentationFormat>
  <Paragraphs>83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Section 14: Collection and Disposal of Waste</vt:lpstr>
      <vt:lpstr>Types of waste</vt:lpstr>
      <vt:lpstr>Waste Policy</vt:lpstr>
      <vt:lpstr>Instructions for Safe Disposal of Sharps </vt:lpstr>
      <vt:lpstr>Sharps Containers</vt:lpstr>
      <vt:lpstr>Sharp box locations</vt:lpstr>
      <vt:lpstr>Managing waste – minimise the risk of contamination</vt:lpstr>
      <vt:lpstr>PowerPoint Presentation</vt:lpstr>
      <vt:lpstr>Summary</vt:lpstr>
      <vt:lpstr>True or False Quiz</vt:lpstr>
      <vt:lpstr>True or False Quiz - answers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Fellows, Carl (Admin)</dc:creator>
  <cp:lastModifiedBy>Dr Richard Burton</cp:lastModifiedBy>
  <cp:revision>48</cp:revision>
  <dcterms:created xsi:type="dcterms:W3CDTF">2019-05-02T07:05:28Z</dcterms:created>
  <dcterms:modified xsi:type="dcterms:W3CDTF">2022-06-08T12:47:27Z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A26347137</vt:lpwstr>
  </property>
  <property fmtid="{D5CDD505-2E9C-101B-9397-08002B2CF9AE}" pid="4" name="Objective-Title">
    <vt:lpwstr>Unit 14 Collection and Disposal of Waste</vt:lpwstr>
  </property>
  <property fmtid="{D5CDD505-2E9C-101B-9397-08002B2CF9AE}" pid="5" name="Objective-Description">
    <vt:lpwstr/>
  </property>
  <property fmtid="{D5CDD505-2E9C-101B-9397-08002B2CF9AE}" pid="6" name="Objective-CreationStamp">
    <vt:filetime>2019-05-24T09:28:55Z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2022-05-18T10:24:39Z</vt:filetime>
  </property>
  <property fmtid="{D5CDD505-2E9C-101B-9397-08002B2CF9AE}" pid="10" name="Objective-ModificationStamp">
    <vt:filetime>2022-05-18T10:24:39Z</vt:filetime>
  </property>
  <property fmtid="{D5CDD505-2E9C-101B-9397-08002B2CF9AE}" pid="11" name="Objective-Owner">
    <vt:lpwstr>Jones, Sarah (HSS - DHP - Public Health Protection)</vt:lpwstr>
  </property>
  <property fmtid="{D5CDD505-2E9C-101B-9397-08002B2CF9AE}" pid="12" name="Objective-Path">
    <vt:lpwstr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2_Understand how Infectious and Non Infectious hazards can be controlled:</vt:lpwstr>
  </property>
  <property fmtid="{D5CDD505-2E9C-101B-9397-08002B2CF9AE}" pid="13" name="Objective-Parent">
    <vt:lpwstr>Outcome 2_Understand how Infectious and Non Infectious hazards can be controlled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vA78114522</vt:lpwstr>
  </property>
  <property fmtid="{D5CDD505-2E9C-101B-9397-08002B2CF9AE}" pid="16" name="Objective-Version">
    <vt:lpwstr>13.0</vt:lpwstr>
  </property>
  <property fmtid="{D5CDD505-2E9C-101B-9397-08002B2CF9AE}" pid="17" name="Objective-VersionNumber">
    <vt:r8>14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lpwstr/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lpwstr/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0x0101001B15C4D4928834458285C63D423C8584</vt:lpwstr>
  </property>
  <property fmtid="{D5CDD505-2E9C-101B-9397-08002B2CF9AE}" pid="34" name="MediaServiceImageTags">
    <vt:lpwstr/>
  </property>
</Properties>
</file>