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sldIdLst>
    <p:sldId id="256" r:id="rId6"/>
    <p:sldId id="257" r:id="rId7"/>
    <p:sldId id="272" r:id="rId8"/>
    <p:sldId id="273" r:id="rId9"/>
    <p:sldId id="295" r:id="rId10"/>
    <p:sldId id="296" r:id="rId11"/>
    <p:sldId id="274" r:id="rId12"/>
    <p:sldId id="278" r:id="rId13"/>
    <p:sldId id="292" r:id="rId14"/>
    <p:sldId id="300" r:id="rId15"/>
    <p:sldId id="280" r:id="rId16"/>
    <p:sldId id="279" r:id="rId17"/>
    <p:sldId id="282" r:id="rId18"/>
    <p:sldId id="276" r:id="rId19"/>
    <p:sldId id="266" r:id="rId20"/>
    <p:sldId id="287" r:id="rId21"/>
    <p:sldId id="297" r:id="rId22"/>
    <p:sldId id="269" r:id="rId23"/>
    <p:sldId id="261" r:id="rId24"/>
    <p:sldId id="299" r:id="rId25"/>
    <p:sldId id="267" r:id="rId26"/>
    <p:sldId id="268" r:id="rId27"/>
    <p:sldId id="301" r:id="rId28"/>
    <p:sldId id="302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>
      <p:cViewPr varScale="1">
        <p:scale>
          <a:sx n="77" d="100"/>
          <a:sy n="77" d="100"/>
        </p:scale>
        <p:origin x="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Richard Burton" userId="b6e8c661-9531-4e9a-ad34-c2392fecb079" providerId="ADAL" clId="{B6B57169-EBBC-49C2-BDA8-AA2A514DFA18}"/>
    <pc:docChg chg="modSld">
      <pc:chgData name="Dr Richard Burton" userId="b6e8c661-9531-4e9a-ad34-c2392fecb079" providerId="ADAL" clId="{B6B57169-EBBC-49C2-BDA8-AA2A514DFA18}" dt="2022-06-08T12:01:12.931" v="59"/>
      <pc:docMkLst>
        <pc:docMk/>
      </pc:docMkLst>
      <pc:sldChg chg="addSp modSp mod">
        <pc:chgData name="Dr Richard Burton" userId="b6e8c661-9531-4e9a-ad34-c2392fecb079" providerId="ADAL" clId="{B6B57169-EBBC-49C2-BDA8-AA2A514DFA18}" dt="2022-06-08T11:58:22.023" v="8"/>
        <pc:sldMkLst>
          <pc:docMk/>
          <pc:sldMk cId="4068322798" sldId="256"/>
        </pc:sldMkLst>
        <pc:spChg chg="mod">
          <ac:chgData name="Dr Richard Burton" userId="b6e8c661-9531-4e9a-ad34-c2392fecb079" providerId="ADAL" clId="{B6B57169-EBBC-49C2-BDA8-AA2A514DFA18}" dt="2022-06-08T11:58:18.321" v="6" actId="20577"/>
          <ac:spMkLst>
            <pc:docMk/>
            <pc:sldMk cId="4068322798" sldId="256"/>
            <ac:spMk id="2" creationId="{00000000-0000-0000-0000-000000000000}"/>
          </ac:spMkLst>
        </pc:spChg>
        <pc:picChg chg="add mod">
          <ac:chgData name="Dr Richard Burton" userId="b6e8c661-9531-4e9a-ad34-c2392fecb079" providerId="ADAL" clId="{B6B57169-EBBC-49C2-BDA8-AA2A514DFA18}" dt="2022-06-08T11:58:21.593" v="7"/>
          <ac:picMkLst>
            <pc:docMk/>
            <pc:sldMk cId="4068322798" sldId="256"/>
            <ac:picMk id="9" creationId="{BF15A089-109C-4B9B-9E12-C2598A196706}"/>
          </ac:picMkLst>
        </pc:picChg>
        <pc:picChg chg="add mod">
          <ac:chgData name="Dr Richard Burton" userId="b6e8c661-9531-4e9a-ad34-c2392fecb079" providerId="ADAL" clId="{B6B57169-EBBC-49C2-BDA8-AA2A514DFA18}" dt="2022-06-08T11:58:22.023" v="8"/>
          <ac:picMkLst>
            <pc:docMk/>
            <pc:sldMk cId="4068322798" sldId="256"/>
            <ac:picMk id="10" creationId="{8310480A-67FC-4B61-8AED-0E4D26A80A39}"/>
          </ac:picMkLst>
        </pc:picChg>
      </pc:sldChg>
      <pc:sldChg chg="addSp modSp">
        <pc:chgData name="Dr Richard Burton" userId="b6e8c661-9531-4e9a-ad34-c2392fecb079" providerId="ADAL" clId="{B6B57169-EBBC-49C2-BDA8-AA2A514DFA18}" dt="2022-06-08T11:58:26.802" v="10"/>
        <pc:sldMkLst>
          <pc:docMk/>
          <pc:sldMk cId="1688422841" sldId="257"/>
        </pc:sldMkLst>
        <pc:picChg chg="add mod">
          <ac:chgData name="Dr Richard Burton" userId="b6e8c661-9531-4e9a-ad34-c2392fecb079" providerId="ADAL" clId="{B6B57169-EBBC-49C2-BDA8-AA2A514DFA18}" dt="2022-06-08T11:58:26.313" v="9"/>
          <ac:picMkLst>
            <pc:docMk/>
            <pc:sldMk cId="1688422841" sldId="257"/>
            <ac:picMk id="4" creationId="{C750C4A2-CC57-4F86-8FBD-274343269AD5}"/>
          </ac:picMkLst>
        </pc:picChg>
        <pc:picChg chg="add mod">
          <ac:chgData name="Dr Richard Burton" userId="b6e8c661-9531-4e9a-ad34-c2392fecb079" providerId="ADAL" clId="{B6B57169-EBBC-49C2-BDA8-AA2A514DFA18}" dt="2022-06-08T11:58:26.802" v="10"/>
          <ac:picMkLst>
            <pc:docMk/>
            <pc:sldMk cId="1688422841" sldId="257"/>
            <ac:picMk id="5" creationId="{35C01308-C210-4653-876A-D1FE42E29BEC}"/>
          </ac:picMkLst>
        </pc:picChg>
      </pc:sldChg>
      <pc:sldChg chg="addSp modSp">
        <pc:chgData name="Dr Richard Burton" userId="b6e8c661-9531-4e9a-ad34-c2392fecb079" providerId="ADAL" clId="{B6B57169-EBBC-49C2-BDA8-AA2A514DFA18}" dt="2022-06-08T12:00:42.726" v="47"/>
        <pc:sldMkLst>
          <pc:docMk/>
          <pc:sldMk cId="454975122" sldId="261"/>
        </pc:sldMkLst>
        <pc:picChg chg="add mod">
          <ac:chgData name="Dr Richard Burton" userId="b6e8c661-9531-4e9a-ad34-c2392fecb079" providerId="ADAL" clId="{B6B57169-EBBC-49C2-BDA8-AA2A514DFA18}" dt="2022-06-08T12:00:42.343" v="46"/>
          <ac:picMkLst>
            <pc:docMk/>
            <pc:sldMk cId="454975122" sldId="261"/>
            <ac:picMk id="6" creationId="{621DB282-0145-4327-88EC-056624CFAD50}"/>
          </ac:picMkLst>
        </pc:picChg>
        <pc:picChg chg="add mod">
          <ac:chgData name="Dr Richard Burton" userId="b6e8c661-9531-4e9a-ad34-c2392fecb079" providerId="ADAL" clId="{B6B57169-EBBC-49C2-BDA8-AA2A514DFA18}" dt="2022-06-08T12:00:42.726" v="47"/>
          <ac:picMkLst>
            <pc:docMk/>
            <pc:sldMk cId="454975122" sldId="261"/>
            <ac:picMk id="7" creationId="{0E98C7AC-9C5A-47CD-A516-54913B488FAE}"/>
          </ac:picMkLst>
        </pc:picChg>
      </pc:sldChg>
      <pc:sldChg chg="addSp modSp mod">
        <pc:chgData name="Dr Richard Burton" userId="b6e8c661-9531-4e9a-ad34-c2392fecb079" providerId="ADAL" clId="{B6B57169-EBBC-49C2-BDA8-AA2A514DFA18}" dt="2022-06-08T12:00:27.215" v="39" actId="1076"/>
        <pc:sldMkLst>
          <pc:docMk/>
          <pc:sldMk cId="2261559205" sldId="266"/>
        </pc:sldMkLst>
        <pc:spChg chg="mod">
          <ac:chgData name="Dr Richard Burton" userId="b6e8c661-9531-4e9a-ad34-c2392fecb079" providerId="ADAL" clId="{B6B57169-EBBC-49C2-BDA8-AA2A514DFA18}" dt="2022-06-08T12:00:14.460" v="38" actId="20577"/>
          <ac:spMkLst>
            <pc:docMk/>
            <pc:sldMk cId="2261559205" sldId="266"/>
            <ac:spMk id="5" creationId="{00000000-0000-0000-0000-000000000000}"/>
          </ac:spMkLst>
        </pc:spChg>
        <pc:picChg chg="add mod">
          <ac:chgData name="Dr Richard Burton" userId="b6e8c661-9531-4e9a-ad34-c2392fecb079" providerId="ADAL" clId="{B6B57169-EBBC-49C2-BDA8-AA2A514DFA18}" dt="2022-06-08T11:59:50.675" v="35" actId="1076"/>
          <ac:picMkLst>
            <pc:docMk/>
            <pc:sldMk cId="2261559205" sldId="266"/>
            <ac:picMk id="20" creationId="{5F837C91-4904-4AAA-84F6-BE3101954A04}"/>
          </ac:picMkLst>
        </pc:picChg>
        <pc:picChg chg="add mod">
          <ac:chgData name="Dr Richard Burton" userId="b6e8c661-9531-4e9a-ad34-c2392fecb079" providerId="ADAL" clId="{B6B57169-EBBC-49C2-BDA8-AA2A514DFA18}" dt="2022-06-08T12:00:27.215" v="39" actId="1076"/>
          <ac:picMkLst>
            <pc:docMk/>
            <pc:sldMk cId="2261559205" sldId="266"/>
            <ac:picMk id="21" creationId="{E5465035-F20E-42B0-A4DC-E6606FB85DB7}"/>
          </ac:picMkLst>
        </pc:picChg>
      </pc:sldChg>
      <pc:sldChg chg="addSp modSp">
        <pc:chgData name="Dr Richard Burton" userId="b6e8c661-9531-4e9a-ad34-c2392fecb079" providerId="ADAL" clId="{B6B57169-EBBC-49C2-BDA8-AA2A514DFA18}" dt="2022-06-08T12:00:53.698" v="51"/>
        <pc:sldMkLst>
          <pc:docMk/>
          <pc:sldMk cId="1748766856" sldId="267"/>
        </pc:sldMkLst>
        <pc:picChg chg="add mod">
          <ac:chgData name="Dr Richard Burton" userId="b6e8c661-9531-4e9a-ad34-c2392fecb079" providerId="ADAL" clId="{B6B57169-EBBC-49C2-BDA8-AA2A514DFA18}" dt="2022-06-08T12:00:52.326" v="50"/>
          <ac:picMkLst>
            <pc:docMk/>
            <pc:sldMk cId="1748766856" sldId="267"/>
            <ac:picMk id="4" creationId="{7119B443-8D15-407A-A59D-23F97224EA06}"/>
          </ac:picMkLst>
        </pc:picChg>
        <pc:picChg chg="add mod">
          <ac:chgData name="Dr Richard Burton" userId="b6e8c661-9531-4e9a-ad34-c2392fecb079" providerId="ADAL" clId="{B6B57169-EBBC-49C2-BDA8-AA2A514DFA18}" dt="2022-06-08T12:00:53.698" v="51"/>
          <ac:picMkLst>
            <pc:docMk/>
            <pc:sldMk cId="1748766856" sldId="267"/>
            <ac:picMk id="5" creationId="{B0136DDF-E39A-4CD9-84AB-5128118BA81F}"/>
          </ac:picMkLst>
        </pc:picChg>
      </pc:sldChg>
      <pc:sldChg chg="addSp modSp">
        <pc:chgData name="Dr Richard Burton" userId="b6e8c661-9531-4e9a-ad34-c2392fecb079" providerId="ADAL" clId="{B6B57169-EBBC-49C2-BDA8-AA2A514DFA18}" dt="2022-06-08T12:00:57.336" v="53"/>
        <pc:sldMkLst>
          <pc:docMk/>
          <pc:sldMk cId="3750479175" sldId="268"/>
        </pc:sldMkLst>
        <pc:picChg chg="add mod">
          <ac:chgData name="Dr Richard Burton" userId="b6e8c661-9531-4e9a-ad34-c2392fecb079" providerId="ADAL" clId="{B6B57169-EBBC-49C2-BDA8-AA2A514DFA18}" dt="2022-06-08T12:00:56.962" v="52"/>
          <ac:picMkLst>
            <pc:docMk/>
            <pc:sldMk cId="3750479175" sldId="268"/>
            <ac:picMk id="5" creationId="{00D73B05-CF7D-436C-B817-9AAC7D22FF04}"/>
          </ac:picMkLst>
        </pc:picChg>
        <pc:picChg chg="add mod">
          <ac:chgData name="Dr Richard Burton" userId="b6e8c661-9531-4e9a-ad34-c2392fecb079" providerId="ADAL" clId="{B6B57169-EBBC-49C2-BDA8-AA2A514DFA18}" dt="2022-06-08T12:00:57.336" v="53"/>
          <ac:picMkLst>
            <pc:docMk/>
            <pc:sldMk cId="3750479175" sldId="268"/>
            <ac:picMk id="6" creationId="{B6E30437-3E05-449D-9DB3-6D1503CA807B}"/>
          </ac:picMkLst>
        </pc:picChg>
      </pc:sldChg>
      <pc:sldChg chg="addSp modSp">
        <pc:chgData name="Dr Richard Burton" userId="b6e8c661-9531-4e9a-ad34-c2392fecb079" providerId="ADAL" clId="{B6B57169-EBBC-49C2-BDA8-AA2A514DFA18}" dt="2022-06-08T12:00:38.270" v="45"/>
        <pc:sldMkLst>
          <pc:docMk/>
          <pc:sldMk cId="2256628272" sldId="269"/>
        </pc:sldMkLst>
        <pc:picChg chg="add mod">
          <ac:chgData name="Dr Richard Burton" userId="b6e8c661-9531-4e9a-ad34-c2392fecb079" providerId="ADAL" clId="{B6B57169-EBBC-49C2-BDA8-AA2A514DFA18}" dt="2022-06-08T12:00:37.924" v="44"/>
          <ac:picMkLst>
            <pc:docMk/>
            <pc:sldMk cId="2256628272" sldId="269"/>
            <ac:picMk id="7" creationId="{550982DB-3F38-4778-B6D8-AAA57B1B5A3C}"/>
          </ac:picMkLst>
        </pc:picChg>
        <pc:picChg chg="add mod">
          <ac:chgData name="Dr Richard Burton" userId="b6e8c661-9531-4e9a-ad34-c2392fecb079" providerId="ADAL" clId="{B6B57169-EBBC-49C2-BDA8-AA2A514DFA18}" dt="2022-06-08T12:00:38.270" v="45"/>
          <ac:picMkLst>
            <pc:docMk/>
            <pc:sldMk cId="2256628272" sldId="269"/>
            <ac:picMk id="8" creationId="{1BDF0B10-B454-4DD0-A70E-5BD95BE9DE32}"/>
          </ac:picMkLst>
        </pc:picChg>
      </pc:sldChg>
      <pc:sldChg chg="addSp modSp mod">
        <pc:chgData name="Dr Richard Burton" userId="b6e8c661-9531-4e9a-ad34-c2392fecb079" providerId="ADAL" clId="{B6B57169-EBBC-49C2-BDA8-AA2A514DFA18}" dt="2022-06-08T11:58:36.339" v="13" actId="20577"/>
        <pc:sldMkLst>
          <pc:docMk/>
          <pc:sldMk cId="3433723666" sldId="273"/>
        </pc:sldMkLst>
        <pc:spChg chg="mod">
          <ac:chgData name="Dr Richard Burton" userId="b6e8c661-9531-4e9a-ad34-c2392fecb079" providerId="ADAL" clId="{B6B57169-EBBC-49C2-BDA8-AA2A514DFA18}" dt="2022-06-08T11:58:36.339" v="13" actId="20577"/>
          <ac:spMkLst>
            <pc:docMk/>
            <pc:sldMk cId="3433723666" sldId="273"/>
            <ac:spMk id="2" creationId="{00000000-0000-0000-0000-000000000000}"/>
          </ac:spMkLst>
        </pc:spChg>
        <pc:picChg chg="add mod">
          <ac:chgData name="Dr Richard Burton" userId="b6e8c661-9531-4e9a-ad34-c2392fecb079" providerId="ADAL" clId="{B6B57169-EBBC-49C2-BDA8-AA2A514DFA18}" dt="2022-06-08T11:58:30.148" v="11"/>
          <ac:picMkLst>
            <pc:docMk/>
            <pc:sldMk cId="3433723666" sldId="273"/>
            <ac:picMk id="10" creationId="{8A6DD673-F2F6-4BE1-A885-56DFEDBC8CBF}"/>
          </ac:picMkLst>
        </pc:picChg>
        <pc:picChg chg="add mod">
          <ac:chgData name="Dr Richard Burton" userId="b6e8c661-9531-4e9a-ad34-c2392fecb079" providerId="ADAL" clId="{B6B57169-EBBC-49C2-BDA8-AA2A514DFA18}" dt="2022-06-08T11:58:30.686" v="12"/>
          <ac:picMkLst>
            <pc:docMk/>
            <pc:sldMk cId="3433723666" sldId="273"/>
            <ac:picMk id="11" creationId="{5D9C47F1-6FF9-4057-8690-E7A55F6A7A10}"/>
          </ac:picMkLst>
        </pc:picChg>
      </pc:sldChg>
      <pc:sldChg chg="addSp modSp mod">
        <pc:chgData name="Dr Richard Burton" userId="b6e8c661-9531-4e9a-ad34-c2392fecb079" providerId="ADAL" clId="{B6B57169-EBBC-49C2-BDA8-AA2A514DFA18}" dt="2022-06-08T11:58:55.782" v="20"/>
        <pc:sldMkLst>
          <pc:docMk/>
          <pc:sldMk cId="1801908195" sldId="274"/>
        </pc:sldMkLst>
        <pc:spChg chg="mod">
          <ac:chgData name="Dr Richard Burton" userId="b6e8c661-9531-4e9a-ad34-c2392fecb079" providerId="ADAL" clId="{B6B57169-EBBC-49C2-BDA8-AA2A514DFA18}" dt="2022-06-08T11:58:53.333" v="18" actId="20577"/>
          <ac:spMkLst>
            <pc:docMk/>
            <pc:sldMk cId="1801908195" sldId="274"/>
            <ac:spMk id="2" creationId="{00000000-0000-0000-0000-000000000000}"/>
          </ac:spMkLst>
        </pc:spChg>
        <pc:picChg chg="add mod">
          <ac:chgData name="Dr Richard Burton" userId="b6e8c661-9531-4e9a-ad34-c2392fecb079" providerId="ADAL" clId="{B6B57169-EBBC-49C2-BDA8-AA2A514DFA18}" dt="2022-06-08T11:58:55.397" v="19"/>
          <ac:picMkLst>
            <pc:docMk/>
            <pc:sldMk cId="1801908195" sldId="274"/>
            <ac:picMk id="9" creationId="{ADAE1812-0F93-49D0-9EDB-D07C0DF962F3}"/>
          </ac:picMkLst>
        </pc:picChg>
        <pc:picChg chg="add mod">
          <ac:chgData name="Dr Richard Burton" userId="b6e8c661-9531-4e9a-ad34-c2392fecb079" providerId="ADAL" clId="{B6B57169-EBBC-49C2-BDA8-AA2A514DFA18}" dt="2022-06-08T11:58:55.782" v="20"/>
          <ac:picMkLst>
            <pc:docMk/>
            <pc:sldMk cId="1801908195" sldId="274"/>
            <ac:picMk id="10" creationId="{E17F0E8E-A936-4785-863D-06620EBF24E3}"/>
          </ac:picMkLst>
        </pc:picChg>
      </pc:sldChg>
      <pc:sldChg chg="addSp modSp">
        <pc:chgData name="Dr Richard Burton" userId="b6e8c661-9531-4e9a-ad34-c2392fecb079" providerId="ADAL" clId="{B6B57169-EBBC-49C2-BDA8-AA2A514DFA18}" dt="2022-06-08T11:59:31.648" v="32"/>
        <pc:sldMkLst>
          <pc:docMk/>
          <pc:sldMk cId="2216091126" sldId="276"/>
        </pc:sldMkLst>
        <pc:picChg chg="add mod">
          <ac:chgData name="Dr Richard Burton" userId="b6e8c661-9531-4e9a-ad34-c2392fecb079" providerId="ADAL" clId="{B6B57169-EBBC-49C2-BDA8-AA2A514DFA18}" dt="2022-06-08T11:59:31.213" v="31"/>
          <ac:picMkLst>
            <pc:docMk/>
            <pc:sldMk cId="2216091126" sldId="276"/>
            <ac:picMk id="6" creationId="{529BDCAC-0E9A-432A-9848-0DB58AF600F5}"/>
          </ac:picMkLst>
        </pc:picChg>
        <pc:picChg chg="add mod">
          <ac:chgData name="Dr Richard Burton" userId="b6e8c661-9531-4e9a-ad34-c2392fecb079" providerId="ADAL" clId="{B6B57169-EBBC-49C2-BDA8-AA2A514DFA18}" dt="2022-06-08T11:59:31.648" v="32"/>
          <ac:picMkLst>
            <pc:docMk/>
            <pc:sldMk cId="2216091126" sldId="276"/>
            <ac:picMk id="7" creationId="{F832CA43-92C1-41A2-8742-B59585DFD79D}"/>
          </ac:picMkLst>
        </pc:picChg>
      </pc:sldChg>
      <pc:sldChg chg="addSp modSp">
        <pc:chgData name="Dr Richard Burton" userId="b6e8c661-9531-4e9a-ad34-c2392fecb079" providerId="ADAL" clId="{B6B57169-EBBC-49C2-BDA8-AA2A514DFA18}" dt="2022-06-08T11:59:03.198" v="21"/>
        <pc:sldMkLst>
          <pc:docMk/>
          <pc:sldMk cId="3658892426" sldId="278"/>
        </pc:sldMkLst>
        <pc:picChg chg="add mod">
          <ac:chgData name="Dr Richard Burton" userId="b6e8c661-9531-4e9a-ad34-c2392fecb079" providerId="ADAL" clId="{B6B57169-EBBC-49C2-BDA8-AA2A514DFA18}" dt="2022-06-08T11:59:03.198" v="21"/>
          <ac:picMkLst>
            <pc:docMk/>
            <pc:sldMk cId="3658892426" sldId="278"/>
            <ac:picMk id="6" creationId="{0AC2F6F2-0448-4691-A32F-F1873F666C2C}"/>
          </ac:picMkLst>
        </pc:picChg>
      </pc:sldChg>
      <pc:sldChg chg="addSp modSp">
        <pc:chgData name="Dr Richard Burton" userId="b6e8c661-9531-4e9a-ad34-c2392fecb079" providerId="ADAL" clId="{B6B57169-EBBC-49C2-BDA8-AA2A514DFA18}" dt="2022-06-08T11:59:24.080" v="28"/>
        <pc:sldMkLst>
          <pc:docMk/>
          <pc:sldMk cId="3544068775" sldId="279"/>
        </pc:sldMkLst>
        <pc:picChg chg="add mod">
          <ac:chgData name="Dr Richard Burton" userId="b6e8c661-9531-4e9a-ad34-c2392fecb079" providerId="ADAL" clId="{B6B57169-EBBC-49C2-BDA8-AA2A514DFA18}" dt="2022-06-08T11:59:23.672" v="27"/>
          <ac:picMkLst>
            <pc:docMk/>
            <pc:sldMk cId="3544068775" sldId="279"/>
            <ac:picMk id="4" creationId="{E527BC66-843A-4035-9661-81B591281DE5}"/>
          </ac:picMkLst>
        </pc:picChg>
        <pc:picChg chg="add mod">
          <ac:chgData name="Dr Richard Burton" userId="b6e8c661-9531-4e9a-ad34-c2392fecb079" providerId="ADAL" clId="{B6B57169-EBBC-49C2-BDA8-AA2A514DFA18}" dt="2022-06-08T11:59:24.080" v="28"/>
          <ac:picMkLst>
            <pc:docMk/>
            <pc:sldMk cId="3544068775" sldId="279"/>
            <ac:picMk id="5" creationId="{1C9E2C30-BA84-4315-BB50-856A391B4E0B}"/>
          </ac:picMkLst>
        </pc:picChg>
      </pc:sldChg>
      <pc:sldChg chg="addSp modSp">
        <pc:chgData name="Dr Richard Burton" userId="b6e8c661-9531-4e9a-ad34-c2392fecb079" providerId="ADAL" clId="{B6B57169-EBBC-49C2-BDA8-AA2A514DFA18}" dt="2022-06-08T11:59:27.913" v="30"/>
        <pc:sldMkLst>
          <pc:docMk/>
          <pc:sldMk cId="4156708737" sldId="282"/>
        </pc:sldMkLst>
        <pc:picChg chg="add mod">
          <ac:chgData name="Dr Richard Burton" userId="b6e8c661-9531-4e9a-ad34-c2392fecb079" providerId="ADAL" clId="{B6B57169-EBBC-49C2-BDA8-AA2A514DFA18}" dt="2022-06-08T11:59:27.516" v="29"/>
          <ac:picMkLst>
            <pc:docMk/>
            <pc:sldMk cId="4156708737" sldId="282"/>
            <ac:picMk id="7" creationId="{7B4453CB-9724-4538-A631-77393C424307}"/>
          </ac:picMkLst>
        </pc:picChg>
        <pc:picChg chg="add mod">
          <ac:chgData name="Dr Richard Burton" userId="b6e8c661-9531-4e9a-ad34-c2392fecb079" providerId="ADAL" clId="{B6B57169-EBBC-49C2-BDA8-AA2A514DFA18}" dt="2022-06-08T11:59:27.913" v="30"/>
          <ac:picMkLst>
            <pc:docMk/>
            <pc:sldMk cId="4156708737" sldId="282"/>
            <ac:picMk id="8" creationId="{4E41FF3B-1459-430E-9AB2-72E7BB9E8D42}"/>
          </ac:picMkLst>
        </pc:picChg>
      </pc:sldChg>
      <pc:sldChg chg="addSp modSp">
        <pc:chgData name="Dr Richard Burton" userId="b6e8c661-9531-4e9a-ad34-c2392fecb079" providerId="ADAL" clId="{B6B57169-EBBC-49C2-BDA8-AA2A514DFA18}" dt="2022-06-08T12:00:31.327" v="41"/>
        <pc:sldMkLst>
          <pc:docMk/>
          <pc:sldMk cId="624268902" sldId="287"/>
        </pc:sldMkLst>
        <pc:picChg chg="add mod">
          <ac:chgData name="Dr Richard Burton" userId="b6e8c661-9531-4e9a-ad34-c2392fecb079" providerId="ADAL" clId="{B6B57169-EBBC-49C2-BDA8-AA2A514DFA18}" dt="2022-06-08T12:00:30.964" v="40"/>
          <ac:picMkLst>
            <pc:docMk/>
            <pc:sldMk cId="624268902" sldId="287"/>
            <ac:picMk id="5" creationId="{B7F13784-7141-427D-9A87-006A537F7DF6}"/>
          </ac:picMkLst>
        </pc:picChg>
        <pc:picChg chg="add mod">
          <ac:chgData name="Dr Richard Burton" userId="b6e8c661-9531-4e9a-ad34-c2392fecb079" providerId="ADAL" clId="{B6B57169-EBBC-49C2-BDA8-AA2A514DFA18}" dt="2022-06-08T12:00:31.327" v="41"/>
          <ac:picMkLst>
            <pc:docMk/>
            <pc:sldMk cId="624268902" sldId="287"/>
            <ac:picMk id="6" creationId="{AE24E450-D518-49B8-9580-7D7B353FBF5E}"/>
          </ac:picMkLst>
        </pc:picChg>
      </pc:sldChg>
      <pc:sldChg chg="addSp modSp">
        <pc:chgData name="Dr Richard Burton" userId="b6e8c661-9531-4e9a-ad34-c2392fecb079" providerId="ADAL" clId="{B6B57169-EBBC-49C2-BDA8-AA2A514DFA18}" dt="2022-06-08T11:59:06.734" v="23"/>
        <pc:sldMkLst>
          <pc:docMk/>
          <pc:sldMk cId="41538563" sldId="292"/>
        </pc:sldMkLst>
        <pc:picChg chg="add mod">
          <ac:chgData name="Dr Richard Burton" userId="b6e8c661-9531-4e9a-ad34-c2392fecb079" providerId="ADAL" clId="{B6B57169-EBBC-49C2-BDA8-AA2A514DFA18}" dt="2022-06-08T11:59:06.227" v="22"/>
          <ac:picMkLst>
            <pc:docMk/>
            <pc:sldMk cId="41538563" sldId="292"/>
            <ac:picMk id="5" creationId="{A23B5E55-11B1-4058-8AD8-04C42A02FD98}"/>
          </ac:picMkLst>
        </pc:picChg>
        <pc:picChg chg="add mod">
          <ac:chgData name="Dr Richard Burton" userId="b6e8c661-9531-4e9a-ad34-c2392fecb079" providerId="ADAL" clId="{B6B57169-EBBC-49C2-BDA8-AA2A514DFA18}" dt="2022-06-08T11:59:06.734" v="23"/>
          <ac:picMkLst>
            <pc:docMk/>
            <pc:sldMk cId="41538563" sldId="292"/>
            <ac:picMk id="6" creationId="{03BC4CB9-16F0-4673-B73E-3A43C1C78274}"/>
          </ac:picMkLst>
        </pc:picChg>
      </pc:sldChg>
      <pc:sldChg chg="addSp modSp">
        <pc:chgData name="Dr Richard Burton" userId="b6e8c661-9531-4e9a-ad34-c2392fecb079" providerId="ADAL" clId="{B6B57169-EBBC-49C2-BDA8-AA2A514DFA18}" dt="2022-06-08T11:58:43.228" v="15"/>
        <pc:sldMkLst>
          <pc:docMk/>
          <pc:sldMk cId="359429221" sldId="295"/>
        </pc:sldMkLst>
        <pc:picChg chg="add mod">
          <ac:chgData name="Dr Richard Burton" userId="b6e8c661-9531-4e9a-ad34-c2392fecb079" providerId="ADAL" clId="{B6B57169-EBBC-49C2-BDA8-AA2A514DFA18}" dt="2022-06-08T11:58:41.852" v="14"/>
          <ac:picMkLst>
            <pc:docMk/>
            <pc:sldMk cId="359429221" sldId="295"/>
            <ac:picMk id="7" creationId="{0D4AB77C-A54B-413B-87F6-13D76B43AC17}"/>
          </ac:picMkLst>
        </pc:picChg>
        <pc:picChg chg="add mod">
          <ac:chgData name="Dr Richard Burton" userId="b6e8c661-9531-4e9a-ad34-c2392fecb079" providerId="ADAL" clId="{B6B57169-EBBC-49C2-BDA8-AA2A514DFA18}" dt="2022-06-08T11:58:43.228" v="15"/>
          <ac:picMkLst>
            <pc:docMk/>
            <pc:sldMk cId="359429221" sldId="295"/>
            <ac:picMk id="12" creationId="{DA3B643F-B445-496E-AB7D-F1FF0C04853D}"/>
          </ac:picMkLst>
        </pc:picChg>
      </pc:sldChg>
      <pc:sldChg chg="addSp modSp">
        <pc:chgData name="Dr Richard Burton" userId="b6e8c661-9531-4e9a-ad34-c2392fecb079" providerId="ADAL" clId="{B6B57169-EBBC-49C2-BDA8-AA2A514DFA18}" dt="2022-06-08T11:58:46.977" v="17"/>
        <pc:sldMkLst>
          <pc:docMk/>
          <pc:sldMk cId="2501928955" sldId="296"/>
        </pc:sldMkLst>
        <pc:picChg chg="add mod">
          <ac:chgData name="Dr Richard Burton" userId="b6e8c661-9531-4e9a-ad34-c2392fecb079" providerId="ADAL" clId="{B6B57169-EBBC-49C2-BDA8-AA2A514DFA18}" dt="2022-06-08T11:58:46.533" v="16"/>
          <ac:picMkLst>
            <pc:docMk/>
            <pc:sldMk cId="2501928955" sldId="296"/>
            <ac:picMk id="7" creationId="{4C9AC008-50F5-4E55-A9BC-F5EFF58CFD45}"/>
          </ac:picMkLst>
        </pc:picChg>
        <pc:picChg chg="add mod">
          <ac:chgData name="Dr Richard Burton" userId="b6e8c661-9531-4e9a-ad34-c2392fecb079" providerId="ADAL" clId="{B6B57169-EBBC-49C2-BDA8-AA2A514DFA18}" dt="2022-06-08T11:58:46.977" v="17"/>
          <ac:picMkLst>
            <pc:docMk/>
            <pc:sldMk cId="2501928955" sldId="296"/>
            <ac:picMk id="8" creationId="{081E00A6-9A3D-40D5-848F-551210C0E011}"/>
          </ac:picMkLst>
        </pc:picChg>
      </pc:sldChg>
      <pc:sldChg chg="addSp modSp">
        <pc:chgData name="Dr Richard Burton" userId="b6e8c661-9531-4e9a-ad34-c2392fecb079" providerId="ADAL" clId="{B6B57169-EBBC-49C2-BDA8-AA2A514DFA18}" dt="2022-06-08T12:00:34.836" v="43"/>
        <pc:sldMkLst>
          <pc:docMk/>
          <pc:sldMk cId="2273902053" sldId="297"/>
        </pc:sldMkLst>
        <pc:picChg chg="add mod">
          <ac:chgData name="Dr Richard Burton" userId="b6e8c661-9531-4e9a-ad34-c2392fecb079" providerId="ADAL" clId="{B6B57169-EBBC-49C2-BDA8-AA2A514DFA18}" dt="2022-06-08T12:00:34.475" v="42"/>
          <ac:picMkLst>
            <pc:docMk/>
            <pc:sldMk cId="2273902053" sldId="297"/>
            <ac:picMk id="7" creationId="{0FC57904-42B2-4B94-A1C6-CB1DE8629809}"/>
          </ac:picMkLst>
        </pc:picChg>
        <pc:picChg chg="add mod">
          <ac:chgData name="Dr Richard Burton" userId="b6e8c661-9531-4e9a-ad34-c2392fecb079" providerId="ADAL" clId="{B6B57169-EBBC-49C2-BDA8-AA2A514DFA18}" dt="2022-06-08T12:00:34.836" v="43"/>
          <ac:picMkLst>
            <pc:docMk/>
            <pc:sldMk cId="2273902053" sldId="297"/>
            <ac:picMk id="8" creationId="{C17C2D03-AB71-441F-982A-226791DF6A22}"/>
          </ac:picMkLst>
        </pc:picChg>
      </pc:sldChg>
      <pc:sldChg chg="addSp modSp">
        <pc:chgData name="Dr Richard Burton" userId="b6e8c661-9531-4e9a-ad34-c2392fecb079" providerId="ADAL" clId="{B6B57169-EBBC-49C2-BDA8-AA2A514DFA18}" dt="2022-06-08T12:00:48.997" v="49"/>
        <pc:sldMkLst>
          <pc:docMk/>
          <pc:sldMk cId="392948733" sldId="299"/>
        </pc:sldMkLst>
        <pc:picChg chg="add mod">
          <ac:chgData name="Dr Richard Burton" userId="b6e8c661-9531-4e9a-ad34-c2392fecb079" providerId="ADAL" clId="{B6B57169-EBBC-49C2-BDA8-AA2A514DFA18}" dt="2022-06-08T12:00:48.567" v="48"/>
          <ac:picMkLst>
            <pc:docMk/>
            <pc:sldMk cId="392948733" sldId="299"/>
            <ac:picMk id="3" creationId="{AE8FE81F-C0B4-4F33-96BF-2E81DCFDCD31}"/>
          </ac:picMkLst>
        </pc:picChg>
        <pc:picChg chg="add mod">
          <ac:chgData name="Dr Richard Burton" userId="b6e8c661-9531-4e9a-ad34-c2392fecb079" providerId="ADAL" clId="{B6B57169-EBBC-49C2-BDA8-AA2A514DFA18}" dt="2022-06-08T12:00:48.997" v="49"/>
          <ac:picMkLst>
            <pc:docMk/>
            <pc:sldMk cId="392948733" sldId="299"/>
            <ac:picMk id="5" creationId="{7350DBD3-DB7F-4D9A-BE7A-D65053452D54}"/>
          </ac:picMkLst>
        </pc:picChg>
      </pc:sldChg>
      <pc:sldChg chg="addSp modSp mod">
        <pc:chgData name="Dr Richard Burton" userId="b6e8c661-9531-4e9a-ad34-c2392fecb079" providerId="ADAL" clId="{B6B57169-EBBC-49C2-BDA8-AA2A514DFA18}" dt="2022-06-08T11:59:16.839" v="26" actId="20577"/>
        <pc:sldMkLst>
          <pc:docMk/>
          <pc:sldMk cId="1633204762" sldId="300"/>
        </pc:sldMkLst>
        <pc:spChg chg="mod">
          <ac:chgData name="Dr Richard Burton" userId="b6e8c661-9531-4e9a-ad34-c2392fecb079" providerId="ADAL" clId="{B6B57169-EBBC-49C2-BDA8-AA2A514DFA18}" dt="2022-06-08T11:59:16.839" v="26" actId="20577"/>
          <ac:spMkLst>
            <pc:docMk/>
            <pc:sldMk cId="1633204762" sldId="300"/>
            <ac:spMk id="2" creationId="{00000000-0000-0000-0000-000000000000}"/>
          </ac:spMkLst>
        </pc:spChg>
        <pc:picChg chg="add mod">
          <ac:chgData name="Dr Richard Burton" userId="b6e8c661-9531-4e9a-ad34-c2392fecb079" providerId="ADAL" clId="{B6B57169-EBBC-49C2-BDA8-AA2A514DFA18}" dt="2022-06-08T11:59:12.403" v="24"/>
          <ac:picMkLst>
            <pc:docMk/>
            <pc:sldMk cId="1633204762" sldId="300"/>
            <ac:picMk id="12" creationId="{8820B4A7-2BC5-4B66-AD99-93937FA602DA}"/>
          </ac:picMkLst>
        </pc:picChg>
        <pc:picChg chg="add mod">
          <ac:chgData name="Dr Richard Burton" userId="b6e8c661-9531-4e9a-ad34-c2392fecb079" providerId="ADAL" clId="{B6B57169-EBBC-49C2-BDA8-AA2A514DFA18}" dt="2022-06-08T11:59:12.785" v="25"/>
          <ac:picMkLst>
            <pc:docMk/>
            <pc:sldMk cId="1633204762" sldId="300"/>
            <ac:picMk id="13" creationId="{4A5784E4-AAA9-42C4-9383-2229065837CD}"/>
          </ac:picMkLst>
        </pc:picChg>
      </pc:sldChg>
      <pc:sldChg chg="addSp modSp">
        <pc:chgData name="Dr Richard Burton" userId="b6e8c661-9531-4e9a-ad34-c2392fecb079" providerId="ADAL" clId="{B6B57169-EBBC-49C2-BDA8-AA2A514DFA18}" dt="2022-06-08T12:01:00.906" v="55"/>
        <pc:sldMkLst>
          <pc:docMk/>
          <pc:sldMk cId="1023768352" sldId="301"/>
        </pc:sldMkLst>
        <pc:picChg chg="add mod">
          <ac:chgData name="Dr Richard Burton" userId="b6e8c661-9531-4e9a-ad34-c2392fecb079" providerId="ADAL" clId="{B6B57169-EBBC-49C2-BDA8-AA2A514DFA18}" dt="2022-06-08T12:01:00.493" v="54"/>
          <ac:picMkLst>
            <pc:docMk/>
            <pc:sldMk cId="1023768352" sldId="301"/>
            <ac:picMk id="4" creationId="{1B8C4EDD-906B-4B37-9052-CC60662D4339}"/>
          </ac:picMkLst>
        </pc:picChg>
        <pc:picChg chg="add mod">
          <ac:chgData name="Dr Richard Burton" userId="b6e8c661-9531-4e9a-ad34-c2392fecb079" providerId="ADAL" clId="{B6B57169-EBBC-49C2-BDA8-AA2A514DFA18}" dt="2022-06-08T12:01:00.906" v="55"/>
          <ac:picMkLst>
            <pc:docMk/>
            <pc:sldMk cId="1023768352" sldId="301"/>
            <ac:picMk id="5" creationId="{0E0687B9-4DB1-4005-8D57-23D94E6B8DBD}"/>
          </ac:picMkLst>
        </pc:picChg>
      </pc:sldChg>
      <pc:sldChg chg="addSp modSp">
        <pc:chgData name="Dr Richard Burton" userId="b6e8c661-9531-4e9a-ad34-c2392fecb079" providerId="ADAL" clId="{B6B57169-EBBC-49C2-BDA8-AA2A514DFA18}" dt="2022-06-08T12:01:05.850" v="57"/>
        <pc:sldMkLst>
          <pc:docMk/>
          <pc:sldMk cId="4029643386" sldId="302"/>
        </pc:sldMkLst>
        <pc:picChg chg="add mod">
          <ac:chgData name="Dr Richard Burton" userId="b6e8c661-9531-4e9a-ad34-c2392fecb079" providerId="ADAL" clId="{B6B57169-EBBC-49C2-BDA8-AA2A514DFA18}" dt="2022-06-08T12:01:05.301" v="56"/>
          <ac:picMkLst>
            <pc:docMk/>
            <pc:sldMk cId="4029643386" sldId="302"/>
            <ac:picMk id="5" creationId="{377ED2CC-50B3-4C2C-A1F2-BF839533D614}"/>
          </ac:picMkLst>
        </pc:picChg>
        <pc:picChg chg="add mod">
          <ac:chgData name="Dr Richard Burton" userId="b6e8c661-9531-4e9a-ad34-c2392fecb079" providerId="ADAL" clId="{B6B57169-EBBC-49C2-BDA8-AA2A514DFA18}" dt="2022-06-08T12:01:05.850" v="57"/>
          <ac:picMkLst>
            <pc:docMk/>
            <pc:sldMk cId="4029643386" sldId="302"/>
            <ac:picMk id="6" creationId="{1BBF6A71-AA37-4850-B36B-BE6DD0BC617A}"/>
          </ac:picMkLst>
        </pc:picChg>
      </pc:sldChg>
      <pc:sldChg chg="addSp modSp">
        <pc:chgData name="Dr Richard Burton" userId="b6e8c661-9531-4e9a-ad34-c2392fecb079" providerId="ADAL" clId="{B6B57169-EBBC-49C2-BDA8-AA2A514DFA18}" dt="2022-06-08T12:01:12.931" v="59"/>
        <pc:sldMkLst>
          <pc:docMk/>
          <pc:sldMk cId="2176215334" sldId="303"/>
        </pc:sldMkLst>
        <pc:picChg chg="add mod">
          <ac:chgData name="Dr Richard Burton" userId="b6e8c661-9531-4e9a-ad34-c2392fecb079" providerId="ADAL" clId="{B6B57169-EBBC-49C2-BDA8-AA2A514DFA18}" dt="2022-06-08T12:01:12.517" v="58"/>
          <ac:picMkLst>
            <pc:docMk/>
            <pc:sldMk cId="2176215334" sldId="303"/>
            <ac:picMk id="4" creationId="{103ECB0F-C6F4-4D37-98D6-5845C8354666}"/>
          </ac:picMkLst>
        </pc:picChg>
        <pc:picChg chg="add mod">
          <ac:chgData name="Dr Richard Burton" userId="b6e8c661-9531-4e9a-ad34-c2392fecb079" providerId="ADAL" clId="{B6B57169-EBBC-49C2-BDA8-AA2A514DFA18}" dt="2022-06-08T12:01:12.931" v="59"/>
          <ac:picMkLst>
            <pc:docMk/>
            <pc:sldMk cId="2176215334" sldId="303"/>
            <ac:picMk id="6" creationId="{733415C4-8A8F-4BD4-8C57-DB4BBDD075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10868-248E-495E-8C48-B68BA22DDF8A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45423-CA20-4BCC-9BA1-0450531BF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9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Removes microorganisms and organic matter that maybe protect micro organisms or in the case of disinfection deactivate the disinfectant.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45423-CA20-4BCC-9BA1-0450531BFD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09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1200" dirty="0">
                <a:ea typeface="ＭＳ Ｐゴシック" pitchFamily="34" charset="-128"/>
              </a:rPr>
              <a:t>Colour coded equipment</a:t>
            </a:r>
          </a:p>
          <a:p>
            <a:pPr marL="0" indent="0">
              <a:buNone/>
            </a:pPr>
            <a:r>
              <a:rPr lang="en-GB" altLang="en-US" sz="1200" dirty="0">
                <a:ea typeface="ＭＳ Ｐゴシック" pitchFamily="34" charset="-128"/>
              </a:rPr>
              <a:t>Detergent and water</a:t>
            </a:r>
          </a:p>
          <a:p>
            <a:pPr marL="0" indent="0">
              <a:buNone/>
            </a:pPr>
            <a:r>
              <a:rPr lang="en-GB" altLang="en-US" sz="1200" dirty="0">
                <a:ea typeface="ＭＳ Ｐゴシック" pitchFamily="34" charset="-128"/>
              </a:rPr>
              <a:t>Detergent wipes</a:t>
            </a:r>
          </a:p>
          <a:p>
            <a:pPr marL="0" indent="0">
              <a:buNone/>
            </a:pPr>
            <a:r>
              <a:rPr lang="en-GB" altLang="en-US" sz="1200" dirty="0">
                <a:ea typeface="ＭＳ Ｐゴシック" pitchFamily="34" charset="-128"/>
              </a:rPr>
              <a:t>Drying</a:t>
            </a:r>
          </a:p>
          <a:p>
            <a:pPr marL="0" indent="0">
              <a:buNone/>
            </a:pPr>
            <a:r>
              <a:rPr lang="en-GB" altLang="en-US" sz="1200" dirty="0">
                <a:ea typeface="ＭＳ Ｐゴシック" pitchFamily="34" charset="-128"/>
              </a:rPr>
              <a:t>No sweeping brushes </a:t>
            </a:r>
          </a:p>
          <a:p>
            <a:pPr marL="0" indent="0">
              <a:buNone/>
            </a:pPr>
            <a:r>
              <a:rPr lang="en-GB" altLang="en-US" sz="1200" dirty="0">
                <a:ea typeface="ＭＳ Ｐゴシック" pitchFamily="34" charset="-128"/>
              </a:rPr>
              <a:t>Damp dust</a:t>
            </a:r>
          </a:p>
          <a:p>
            <a:pPr marL="0" indent="0">
              <a:buNone/>
            </a:pPr>
            <a:r>
              <a:rPr lang="en-GB" altLang="en-US" sz="1200" dirty="0">
                <a:ea typeface="ＭＳ Ｐゴシック" pitchFamily="34" charset="-128"/>
              </a:rPr>
              <a:t>Cleaning schedules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45423-CA20-4BCC-9BA1-0450531BFD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05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Covering a client chair with cling film – does this create</a:t>
            </a:r>
            <a:r>
              <a:rPr lang="en-GB" baseline="0" dirty="0"/>
              <a:t> another infection risk? </a:t>
            </a:r>
          </a:p>
          <a:p>
            <a:r>
              <a:rPr lang="en-GB" baseline="0" dirty="0"/>
              <a:t>Possibly creates an ideal environment for microbial growth? Warmth/food/moisture/</a:t>
            </a:r>
            <a:r>
              <a:rPr lang="en-GB" u="sng" baseline="0" dirty="0"/>
              <a:t>time</a:t>
            </a:r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45423-CA20-4BCC-9BA1-0450531BFD4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7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</a:t>
            </a:r>
            <a:r>
              <a:rPr lang="en-GB" baseline="0" dirty="0"/>
              <a:t> about ‘cold sterilisation’? And of course ‘single use sterile’ instruments –needles are a solution to using autoclaves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45423-CA20-4BCC-9BA1-0450531BFD4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7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7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6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0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0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7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8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8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2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87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5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9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5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D85579.79AF3940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cid:bc23093c-19d4-4f7f-a5d5-10680906d64e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6.jpeg"/><Relationship Id="rId5" Type="http://schemas.openxmlformats.org/officeDocument/2006/relationships/image" Target="../media/image26.jpeg"/><Relationship Id="rId10" Type="http://schemas.openxmlformats.org/officeDocument/2006/relationships/image" Target="cid:image001.jpg@01D85579.79AF3940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85579.79AF3940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7.jpeg"/><Relationship Id="rId7" Type="http://schemas.openxmlformats.org/officeDocument/2006/relationships/image" Target="cid:image001.jpg@01D85579.79AF394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D85579.79AF3940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9.jpeg"/><Relationship Id="rId4" Type="http://schemas.openxmlformats.org/officeDocument/2006/relationships/image" Target="../media/image13.jpeg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cid:image001.jpg@01D85579.79AF394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85579.79AF3940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cid:image001.jpg@01D85579.79AF394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cid:image001.jpg@01D85579.79AF394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cid:image001.jpg@01D85579.79AF394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6.jpeg"/><Relationship Id="rId5" Type="http://schemas.openxmlformats.org/officeDocument/2006/relationships/image" Target="../media/image8.jpeg"/><Relationship Id="rId10" Type="http://schemas.openxmlformats.org/officeDocument/2006/relationships/image" Target="cid:image001.jpg@01D85579.79AF3940" TargetMode="External"/><Relationship Id="rId4" Type="http://schemas.openxmlformats.org/officeDocument/2006/relationships/image" Target="cid:8e094352-5af3-4334-893f-dbb3f178d9ba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8e094352-5af3-4334-893f-dbb3f178d9ba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jpg@01D85579.79AF3940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jpeg"/><Relationship Id="rId7" Type="http://schemas.openxmlformats.org/officeDocument/2006/relationships/image" Target="cid:image001.jpg@01D85579.79AF394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D85579.79AF3940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.uk/imgres?imgurl=http://www.deb.co.uk/ukcutan/documents/cu_multi_wipes.jpg&amp;imgrefurl=http://www.deb.co.uk/ukcutan/(jr3gti3lhqf2xz455khdby55)/product.aspx?id=368&amp;usg=__GM4dxRSYZKu-6buTdQ1KAgCfCBU=&amp;h=200&amp;w=209&amp;sz=18&amp;hl=en&amp;start=7&amp;um=1&amp;tbnid=FaFaGzhX6ySdyM:&amp;tbnh=101&amp;tbnw=106&amp;prev=/images?q=detergent+wipes&amp;hl=en&amp;cr=countryUK|countryGB&amp;sa=G&amp;um=1" TargetMode="Externa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cid:image001.jpg@01D85579.79AF39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560" y="355559"/>
            <a:ext cx="8352928" cy="1171825"/>
          </a:xfrm>
        </p:spPr>
        <p:txBody>
          <a:bodyPr>
            <a:normAutofit/>
          </a:bodyPr>
          <a:lstStyle/>
          <a:p>
            <a:r>
              <a:rPr lang="en-GB" sz="3200" b="1" dirty="0"/>
              <a:t>Section 11: Cleaning, Disinfection and Sterilisation</a:t>
            </a:r>
          </a:p>
        </p:txBody>
      </p:sp>
      <p:pic>
        <p:nvPicPr>
          <p:cNvPr id="6" name="Picture 9" descr="Chlor-Clean Produc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222297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U:\DefaultHome\Objects\Autoclave sequenc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24" y="1888649"/>
            <a:ext cx="3933421" cy="221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 descr="Image"/>
          <p:cNvPicPr>
            <a:picLocks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160240" cy="150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0" y="3728956"/>
            <a:ext cx="3764341" cy="286566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F15A089-109C-4B9B-9E12-C2598A196706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SPH_M_4C">
            <a:extLst>
              <a:ext uri="{FF2B5EF4-FFF2-40B4-BE49-F238E27FC236}">
                <a16:creationId xmlns:a16="http://schemas.microsoft.com/office/drawing/2014/main" id="{8310480A-67FC-4B61-8AED-0E4D26A80A3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32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Equipment: Disinfection, sterilisation </a:t>
            </a:r>
            <a:br>
              <a:rPr lang="en-GB" sz="3200" dirty="0"/>
            </a:br>
            <a:r>
              <a:rPr lang="en-GB" sz="3200" dirty="0"/>
              <a:t>or single 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91" y="1276651"/>
            <a:ext cx="1656184" cy="1921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9" y="1077689"/>
            <a:ext cx="1451222" cy="2420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03" y="1571699"/>
            <a:ext cx="1677271" cy="1772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2" y="4200357"/>
            <a:ext cx="2195736" cy="1463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983A2D-2155-4BED-B7FC-DEB4A79DC7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7" b="-2"/>
          <a:stretch/>
        </p:blipFill>
        <p:spPr>
          <a:xfrm rot="5400000">
            <a:off x="6895769" y="1786294"/>
            <a:ext cx="2027554" cy="1467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3" y="4106008"/>
            <a:ext cx="2825585" cy="21191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52" y="4106008"/>
            <a:ext cx="2492277" cy="187103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820B4A7-2BC5-4B66-AD99-93937FA602DA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RSPH_M_4C">
            <a:extLst>
              <a:ext uri="{FF2B5EF4-FFF2-40B4-BE49-F238E27FC236}">
                <a16:creationId xmlns:a16="http://schemas.microsoft.com/office/drawing/2014/main" id="{4A5784E4-AAA9-42C4-9383-2229065837C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20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Barrier precautions – in addition to cleaning and disinfection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23522"/>
            <a:ext cx="3088434" cy="2307769"/>
          </a:xfrm>
        </p:spPr>
      </p:pic>
      <p:pic>
        <p:nvPicPr>
          <p:cNvPr id="2052" name="Picture 4" descr="U:\DefaultHome\Objects\Tattoo training -  tattooist preparing tattoo mach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33283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2809213" cy="2852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32" y="1451226"/>
            <a:ext cx="2152239" cy="30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6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n-GB" sz="3200" b="1" dirty="0"/>
              <a:t>Sterilisation</a:t>
            </a:r>
            <a:r>
              <a:rPr lang="en-GB" sz="3200" dirty="0"/>
              <a:t>  </a:t>
            </a:r>
            <a:br>
              <a:rPr lang="en-GB" sz="3200" dirty="0"/>
            </a:br>
            <a:r>
              <a:rPr lang="en-GB" sz="2800" b="1" dirty="0">
                <a:solidFill>
                  <a:srgbClr val="00B050"/>
                </a:solidFill>
              </a:rPr>
              <a:t>intended for re-useable items used to pierce a person’s skin/come in contact with broken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9"/>
            <a:ext cx="8229600" cy="4176464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/>
              <a:t>Items include – </a:t>
            </a:r>
            <a:r>
              <a:rPr lang="en-GB" sz="2000" dirty="0"/>
              <a:t>clamps, forceps, jewellery, grips, tubes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800" dirty="0"/>
              <a:t>Non-vacuum autoclaves – </a:t>
            </a:r>
            <a:r>
              <a:rPr lang="en-GB" sz="2000" dirty="0"/>
              <a:t>solid unwrapped instruments</a:t>
            </a:r>
          </a:p>
          <a:p>
            <a:pPr lvl="1"/>
            <a:r>
              <a:rPr lang="en-GB" sz="1600" dirty="0"/>
              <a:t>Sterilised  items remain sterile for 3 hours or until the door is opened</a:t>
            </a:r>
          </a:p>
          <a:p>
            <a:endParaRPr lang="en-GB" sz="1600" dirty="0"/>
          </a:p>
          <a:p>
            <a:r>
              <a:rPr lang="en-GB" sz="2800" dirty="0"/>
              <a:t>Vacuum autoclaves – </a:t>
            </a:r>
            <a:r>
              <a:rPr lang="en-GB" sz="2000" dirty="0"/>
              <a:t>hollow or wrapped items </a:t>
            </a:r>
          </a:p>
          <a:p>
            <a:pPr lvl="1"/>
            <a:r>
              <a:rPr lang="en-GB" sz="1600" dirty="0">
                <a:cs typeface="Arial" panose="020B0604020202020204" pitchFamily="34" charset="0"/>
              </a:rPr>
              <a:t>Items are sterilized in a vacuum steam steriliser (with a drying cycle) Type S or N</a:t>
            </a:r>
            <a:endParaRPr lang="en-GB" sz="1600" dirty="0"/>
          </a:p>
          <a:p>
            <a:pPr lvl="1"/>
            <a:r>
              <a:rPr lang="en-GB" sz="1600" dirty="0"/>
              <a:t>sterilised items that are wrapped will remain sterile as long as the wrapping remains in tact and dry</a:t>
            </a:r>
          </a:p>
          <a:p>
            <a:pPr lvl="1"/>
            <a:endParaRPr lang="en-GB" sz="1600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527BC66-843A-4035-9661-81B591281DE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1C9E2C30-BA84-4315-BB50-856A391B4E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06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dirty="0"/>
              <a:t>Autoclaves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4320480" cy="4857403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Vacuum autoclaves </a:t>
            </a:r>
          </a:p>
          <a:p>
            <a:pPr lvl="1"/>
            <a:r>
              <a:rPr lang="en-GB" sz="2400" dirty="0"/>
              <a:t>Use in accordance with manufacturers instructions </a:t>
            </a:r>
          </a:p>
          <a:p>
            <a:pPr lvl="1"/>
            <a:r>
              <a:rPr lang="en-GB" sz="2400" dirty="0"/>
              <a:t>Install, commission, validate  and maintain in accordance with manufacturers instructions</a:t>
            </a:r>
          </a:p>
          <a:p>
            <a:pPr lvl="1"/>
            <a:r>
              <a:rPr lang="en-GB" sz="2400" dirty="0"/>
              <a:t>134°C for 3 minutes</a:t>
            </a:r>
          </a:p>
          <a:p>
            <a:pPr lvl="1"/>
            <a:r>
              <a:rPr lang="en-GB" sz="2400" dirty="0"/>
              <a:t>Use distilled or sterile water</a:t>
            </a:r>
          </a:p>
          <a:p>
            <a:pPr lvl="1"/>
            <a:r>
              <a:rPr lang="en-GB" sz="2400" dirty="0"/>
              <a:t>Daily checks and weekly testing required</a:t>
            </a:r>
          </a:p>
          <a:p>
            <a:endParaRPr lang="en-GB" dirty="0"/>
          </a:p>
        </p:txBody>
      </p:sp>
      <p:pic>
        <p:nvPicPr>
          <p:cNvPr id="4" name="Content Placeholder 3" descr="\\SVWCCG011.addm.ads.brm.pri\HomeShare\LOCAL\ENVALEAS\lorraine\Autocla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44" y="1124744"/>
            <a:ext cx="2443564" cy="18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e49f86d3-3ff9-4815-8a3a-a01e67a8aa36@GBRP26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0" t="25980" r="3690" b="11354"/>
          <a:stretch/>
        </p:blipFill>
        <p:spPr bwMode="auto">
          <a:xfrm>
            <a:off x="6237812" y="3212977"/>
            <a:ext cx="199202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:\DefaultHome\Objects\autoclave_recie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52" y="4941168"/>
            <a:ext cx="1837348" cy="17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B4453CB-9724-4538-A631-77393C424307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4E41FF3B-1459-430E-9AB2-72E7BB9E8D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670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Sterilisation and autoclave use</a:t>
            </a:r>
          </a:p>
        </p:txBody>
      </p:sp>
      <p:pic>
        <p:nvPicPr>
          <p:cNvPr id="1027" name="Picture 3" descr="U:\DefaultHome\Objects\Autoclave sequenc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45166"/>
            <a:ext cx="33236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:\DefaultHome\Objects\autoclave_recie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34" y="4467944"/>
            <a:ext cx="221737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\\SVWCCG011.addm.ads.brm.pri\HomeShare\LOCAL\ENVALEAS\lorraine\Microblading\sterilised equipment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76" y="4214435"/>
            <a:ext cx="2622652" cy="19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29BDCAC-0E9A-432A-9848-0DB58AF600F5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F832CA43-92C1-41A2-8742-B59585DFD79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09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VWCCG011.addm.ads.brm.pri\HomeShare\LOCAL\ENVALEAS\lorraine\Equipment S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3" y="258374"/>
            <a:ext cx="2875550" cy="25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VWCCG011.addm.ads.brm.pri\HomeShare\LOCAL\ENVALEAS\lorraine\Autocl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29" y="3586552"/>
            <a:ext cx="2551397" cy="25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VWCCG011.addm.ads.brm.pri\HomeShare\LOCAL\ENVALEAS\lorraine\Ultra Sonic Clea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66" y="248495"/>
            <a:ext cx="1913548" cy="25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SVWCCG011.addm.ads.brm.pri\HomeShare\LOCAL\ENVALEAS\lorraine\Microblading\sterilised equipm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" y="3586552"/>
            <a:ext cx="2554685" cy="25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180693" y="1210878"/>
            <a:ext cx="1155686" cy="6463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rved Left Arrow 2"/>
          <p:cNvSpPr/>
          <p:nvPr/>
        </p:nvSpPr>
        <p:spPr>
          <a:xfrm>
            <a:off x="7076962" y="2011858"/>
            <a:ext cx="1052348" cy="159582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383" y="2809770"/>
            <a:ext cx="28755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Designated equipment sink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8866" y="2809770"/>
            <a:ext cx="19135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Ultra-sonic water bath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5629" y="6102540"/>
            <a:ext cx="25513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Vacuum autoclave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381" y="6102540"/>
            <a:ext cx="25546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Sterilized equipment </a:t>
            </a:r>
          </a:p>
        </p:txBody>
      </p:sp>
      <p:sp>
        <p:nvSpPr>
          <p:cNvPr id="14" name="Right Arrow 13"/>
          <p:cNvSpPr/>
          <p:nvPr/>
        </p:nvSpPr>
        <p:spPr>
          <a:xfrm rot="10800000">
            <a:off x="3180693" y="4687420"/>
            <a:ext cx="1155686" cy="6463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56130" y="258374"/>
            <a:ext cx="2730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0070C0"/>
                </a:solidFill>
                <a:cs typeface="Arial" panose="020B0604020202020204" pitchFamily="34" charset="0"/>
              </a:rPr>
              <a:t>Decontamination </a:t>
            </a:r>
          </a:p>
          <a:p>
            <a:r>
              <a:rPr lang="en-GB" sz="2400" b="1" dirty="0">
                <a:solidFill>
                  <a:srgbClr val="0070C0"/>
                </a:solidFill>
                <a:cs typeface="Arial" panose="020B0604020202020204" pitchFamily="34" charset="0"/>
              </a:rPr>
              <a:t>&amp; Sterilisation of re-useable equipment</a:t>
            </a:r>
          </a:p>
        </p:txBody>
      </p:sp>
      <p:pic>
        <p:nvPicPr>
          <p:cNvPr id="1032" name="Picture 8" descr="e49f86d3-3ff9-4815-8a3a-a01e67a8aa36@GBRP26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0" t="25980" r="3690" b="11354"/>
          <a:stretch/>
        </p:blipFill>
        <p:spPr bwMode="auto">
          <a:xfrm>
            <a:off x="7210137" y="3996546"/>
            <a:ext cx="1838345" cy="177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210137" y="5773778"/>
            <a:ext cx="18383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Verification strips  </a:t>
            </a: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EC9068EB-1E72-4E1E-B628-877E6E2D2BB0}"/>
              </a:ext>
            </a:extLst>
          </p:cNvPr>
          <p:cNvSpPr/>
          <p:nvPr/>
        </p:nvSpPr>
        <p:spPr>
          <a:xfrm>
            <a:off x="3264409" y="1458702"/>
            <a:ext cx="910742" cy="64638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718B7FE3-6729-412A-B3A4-22ADF058B183}"/>
              </a:ext>
            </a:extLst>
          </p:cNvPr>
          <p:cNvSpPr/>
          <p:nvPr/>
        </p:nvSpPr>
        <p:spPr>
          <a:xfrm rot="2935646">
            <a:off x="6632669" y="2165155"/>
            <a:ext cx="1448115" cy="6026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CBD8F2E7-439C-40BA-BAC4-E4C03FAA5D94}"/>
              </a:ext>
            </a:extLst>
          </p:cNvPr>
          <p:cNvSpPr/>
          <p:nvPr/>
        </p:nvSpPr>
        <p:spPr>
          <a:xfrm rot="10800000">
            <a:off x="6317026" y="5025542"/>
            <a:ext cx="850563" cy="70495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6C2C7C3D-B3F1-47F9-94AB-639F15556EF0}"/>
              </a:ext>
            </a:extLst>
          </p:cNvPr>
          <p:cNvSpPr/>
          <p:nvPr/>
        </p:nvSpPr>
        <p:spPr>
          <a:xfrm rot="10800000">
            <a:off x="2874873" y="5082937"/>
            <a:ext cx="890755" cy="7399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F837C91-4904-4AAA-84F6-BE3101954A0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8213" y="282233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RSPH_M_4C">
            <a:extLst>
              <a:ext uri="{FF2B5EF4-FFF2-40B4-BE49-F238E27FC236}">
                <a16:creationId xmlns:a16="http://schemas.microsoft.com/office/drawing/2014/main" id="{E5465035-F20E-42B0-A4DC-E6606FB85DB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39462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559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b="1" dirty="0"/>
              <a:t>Common problems/compromises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6250" cy="5256584"/>
          </a:xfrm>
        </p:spPr>
        <p:txBody>
          <a:bodyPr>
            <a:normAutofit/>
          </a:bodyPr>
          <a:lstStyle/>
          <a:p>
            <a:r>
              <a:rPr lang="en-GB" sz="2800" dirty="0"/>
              <a:t>Dilution rates and contact times</a:t>
            </a:r>
          </a:p>
          <a:p>
            <a:r>
              <a:rPr lang="en-GB" sz="2800" dirty="0"/>
              <a:t>Incorrect application e.g. an aerosolised spray used to clean/disinfect a work surface</a:t>
            </a:r>
          </a:p>
          <a:p>
            <a:r>
              <a:rPr lang="en-GB" sz="2800" dirty="0"/>
              <a:t>Manufacturers instructions not followed</a:t>
            </a:r>
          </a:p>
          <a:p>
            <a:r>
              <a:rPr lang="en-GB" sz="2800" dirty="0"/>
              <a:t>Poor maintenance of equipment</a:t>
            </a:r>
          </a:p>
          <a:p>
            <a:r>
              <a:rPr lang="en-GB" sz="2800" dirty="0"/>
              <a:t>Post contamination/cross infection </a:t>
            </a:r>
          </a:p>
          <a:p>
            <a:pPr lvl="1"/>
            <a:r>
              <a:rPr lang="en-GB" sz="2400" dirty="0"/>
              <a:t>Needs to be a clear flow from ‘dirty’ to ‘clean’</a:t>
            </a:r>
          </a:p>
          <a:p>
            <a:pPr lvl="1"/>
            <a:r>
              <a:rPr lang="en-GB" sz="2400" dirty="0"/>
              <a:t>Designated storage area</a:t>
            </a:r>
          </a:p>
          <a:p>
            <a:pPr lvl="1"/>
            <a:r>
              <a:rPr lang="en-GB" sz="2400" dirty="0"/>
              <a:t>Cleaning equipment cleaned and disinfected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211198"/>
            <a:ext cx="1805186" cy="13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7F13784-7141-427D-9A87-006A537F7DF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AE24E450-D518-49B8-9580-7D7B353FBF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26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2800" b="1" dirty="0"/>
              <a:t>Poor practices associated with re useable equipment/instruments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212297"/>
          </a:xfrm>
        </p:spPr>
        <p:txBody>
          <a:bodyPr>
            <a:normAutofit/>
          </a:bodyPr>
          <a:lstStyle/>
          <a:p>
            <a:r>
              <a:rPr lang="en-GB" sz="2400" dirty="0"/>
              <a:t>Rinsing with boiling water</a:t>
            </a:r>
          </a:p>
          <a:p>
            <a:r>
              <a:rPr lang="en-GB" sz="2400" dirty="0"/>
              <a:t>Antibacterial wipes</a:t>
            </a:r>
          </a:p>
          <a:p>
            <a:r>
              <a:rPr lang="en-GB" sz="2400" dirty="0"/>
              <a:t>UV Boxes</a:t>
            </a:r>
          </a:p>
          <a:p>
            <a:r>
              <a:rPr lang="en-GB" sz="2400" dirty="0"/>
              <a:t>Glass bead sterilisers and dry heat sterilizers</a:t>
            </a:r>
          </a:p>
          <a:p>
            <a:r>
              <a:rPr lang="en-GB" sz="2400" dirty="0" err="1"/>
              <a:t>Barbicide</a:t>
            </a:r>
            <a:r>
              <a:rPr lang="en-GB" sz="2400" dirty="0"/>
              <a:t> soaking</a:t>
            </a:r>
          </a:p>
          <a:p>
            <a:r>
              <a:rPr lang="en-GB" sz="2400" dirty="0"/>
              <a:t>General lack of awareness on decontamination &amp; sterilisation stages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78E42-53D7-4069-BB50-B5C1E9EF6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60697"/>
            <a:ext cx="1286983" cy="2192368"/>
          </a:xfrm>
          <a:prstGeom prst="rect">
            <a:avLst/>
          </a:prstGeom>
        </p:spPr>
      </p:pic>
      <p:pic>
        <p:nvPicPr>
          <p:cNvPr id="5" name="Picture 6" descr="\\SVWCCG011.addm.ads.brm.pri\HomeShare\LOCAL\ENVALEAS\lorraine\Microblading\Dry Heat Sterilis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b="29195"/>
          <a:stretch/>
        </p:blipFill>
        <p:spPr bwMode="auto">
          <a:xfrm>
            <a:off x="1043608" y="4941168"/>
            <a:ext cx="1728192" cy="14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SVWCCG011.addm.ads.brm.pri\HomeShare\LOCAL\ENVALEAS\lorraine\Dry Heat Steriliser 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b="29656"/>
          <a:stretch/>
        </p:blipFill>
        <p:spPr bwMode="auto">
          <a:xfrm>
            <a:off x="3779912" y="4594989"/>
            <a:ext cx="1858143" cy="183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FC57904-42B2-4B94-A1C6-CB1DE8629809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C17C2D03-AB71-441F-982A-226791DF6A2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3902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E82F-F7E7-4F7E-8D2D-D832A8B3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br>
              <a:rPr lang="en-GB" altLang="en-US" sz="3600" b="1" dirty="0"/>
            </a:br>
            <a:r>
              <a:rPr lang="en-GB" altLang="en-US" sz="3600" b="1" dirty="0"/>
              <a:t>Cleaning Schedules</a:t>
            </a:r>
            <a:br>
              <a:rPr lang="en-GB" altLang="en-US" sz="3600" b="1" dirty="0"/>
            </a:br>
            <a:r>
              <a:rPr lang="en-GB" altLang="en-US" sz="3600" b="1" dirty="0"/>
              <a:t>National Colour Coding Scheme</a:t>
            </a:r>
            <a:br>
              <a:rPr lang="en-GB" altLang="en-US" b="1" dirty="0"/>
            </a:br>
            <a:endParaRPr lang="en-GB" dirty="0"/>
          </a:p>
        </p:txBody>
      </p:sp>
      <p:pic>
        <p:nvPicPr>
          <p:cNvPr id="5" name="Content Placeholder 4" descr="clean">
            <a:extLst>
              <a:ext uri="{FF2B5EF4-FFF2-40B4-BE49-F238E27FC236}">
                <a16:creationId xmlns:a16="http://schemas.microsoft.com/office/drawing/2014/main" id="{BD2E5763-E87E-4D1C-8D95-D5F5FE9386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124744"/>
            <a:ext cx="4320480" cy="54932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BC9F5C-D5D1-4704-BEF3-B4D4C8D8BD19}"/>
              </a:ext>
            </a:extLst>
          </p:cNvPr>
          <p:cNvSpPr/>
          <p:nvPr/>
        </p:nvSpPr>
        <p:spPr>
          <a:xfrm>
            <a:off x="463874" y="1988840"/>
            <a:ext cx="28083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b="1" dirty="0">
                <a:ea typeface="ＭＳ Ｐゴシック" pitchFamily="34" charset="-128"/>
              </a:rPr>
              <a:t>Scheduled cleaning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000" b="1" dirty="0">
              <a:ea typeface="ＭＳ Ｐゴシック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b="1" dirty="0">
                <a:ea typeface="ＭＳ Ｐゴシック" pitchFamily="34" charset="-128"/>
              </a:rPr>
              <a:t>‘Clean as you go’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000" b="1" dirty="0">
              <a:ea typeface="ＭＳ Ｐゴシック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b="1" dirty="0">
                <a:ea typeface="ＭＳ Ｐゴシック" pitchFamily="34" charset="-128"/>
              </a:rPr>
              <a:t>2 stage cleaning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50982DB-3F38-4778-B6D8-AAA57B1B5A3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1BDF0B10-B454-4DD0-A70E-5BD95BE9DE3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62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br>
              <a:rPr lang="en-GB" sz="3200" b="1" dirty="0"/>
            </a:br>
            <a:r>
              <a:rPr lang="en-GB" sz="3200" b="1" dirty="0"/>
              <a:t>Cleaning schedule</a:t>
            </a:r>
            <a:br>
              <a:rPr lang="en-GB" sz="3200" b="1" dirty="0"/>
            </a:br>
            <a:endParaRPr lang="en-GB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64007"/>
              </p:ext>
            </p:extLst>
          </p:nvPr>
        </p:nvGraphicFramePr>
        <p:xfrm>
          <a:off x="2339752" y="3933056"/>
          <a:ext cx="4464496" cy="2709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782">
                  <a:extLst>
                    <a:ext uri="{9D8B030D-6E8A-4147-A177-3AD203B41FA5}">
                      <a16:colId xmlns:a16="http://schemas.microsoft.com/office/drawing/2014/main" val="991887051"/>
                    </a:ext>
                  </a:extLst>
                </a:gridCol>
                <a:gridCol w="781951">
                  <a:extLst>
                    <a:ext uri="{9D8B030D-6E8A-4147-A177-3AD203B41FA5}">
                      <a16:colId xmlns:a16="http://schemas.microsoft.com/office/drawing/2014/main" val="5053678"/>
                    </a:ext>
                  </a:extLst>
                </a:gridCol>
                <a:gridCol w="1321447">
                  <a:extLst>
                    <a:ext uri="{9D8B030D-6E8A-4147-A177-3AD203B41FA5}">
                      <a16:colId xmlns:a16="http://schemas.microsoft.com/office/drawing/2014/main" val="2566629452"/>
                    </a:ext>
                  </a:extLst>
                </a:gridCol>
                <a:gridCol w="679658">
                  <a:extLst>
                    <a:ext uri="{9D8B030D-6E8A-4147-A177-3AD203B41FA5}">
                      <a16:colId xmlns:a16="http://schemas.microsoft.com/office/drawing/2014/main" val="3817645001"/>
                    </a:ext>
                  </a:extLst>
                </a:gridCol>
                <a:gridCol w="679658">
                  <a:extLst>
                    <a:ext uri="{9D8B030D-6E8A-4147-A177-3AD203B41FA5}">
                      <a16:colId xmlns:a16="http://schemas.microsoft.com/office/drawing/2014/main" val="2557589291"/>
                    </a:ext>
                  </a:extLst>
                </a:gridCol>
              </a:tblGrid>
              <a:tr h="2218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Usage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Dilution of stock solution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Example dilution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Available Chlorine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46840"/>
                  </a:ext>
                </a:extLst>
              </a:tr>
              <a:tr h="4770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Parts per Million (PPM)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154570"/>
                  </a:ext>
                </a:extLst>
              </a:tr>
              <a:tr h="795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Blood Spillages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 in 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One part hypochlorite to 10 parts water, e.g. 10 ml hypochlorite in 100ml water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10,000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69952"/>
                  </a:ext>
                </a:extLst>
              </a:tr>
              <a:tr h="954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Environmental Disinfection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 in 100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One part hypochlorite to 100 parts water, e.g. 10 ml hypochlorite in 1000ml (1 litre) water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0.1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1,000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404998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052736"/>
            <a:ext cx="8003232" cy="2664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Should include the following: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Who?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What?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Where?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When?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How?</a:t>
            </a:r>
            <a:br>
              <a:rPr lang="en-GB" sz="2800" b="1" dirty="0">
                <a:solidFill>
                  <a:srgbClr val="00B050"/>
                </a:solidFill>
              </a:rPr>
            </a:b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21DB282-0145-4327-88EC-056624CFAD5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0E98C7AC-9C5A-47CD-A516-54913B488F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97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Key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01608" cy="5400600"/>
          </a:xfrm>
        </p:spPr>
        <p:txBody>
          <a:bodyPr>
            <a:normAutofit lnSpcReduction="10000"/>
          </a:bodyPr>
          <a:lstStyle/>
          <a:p>
            <a:r>
              <a:rPr lang="en-GB" sz="2800" b="1" dirty="0"/>
              <a:t>Cleaning</a:t>
            </a:r>
          </a:p>
          <a:p>
            <a:pPr lvl="1"/>
            <a:r>
              <a:rPr lang="en-GB" sz="2400" dirty="0"/>
              <a:t>‘</a:t>
            </a:r>
            <a:r>
              <a:rPr lang="en-GB" sz="2400" u="sng" dirty="0"/>
              <a:t>removes</a:t>
            </a:r>
            <a:r>
              <a:rPr lang="en-GB" sz="2400" dirty="0"/>
              <a:t> dirt, grease, organic matter and micro organisms from a surface or item’</a:t>
            </a:r>
          </a:p>
          <a:p>
            <a:r>
              <a:rPr lang="en-GB" sz="2800" b="1" dirty="0"/>
              <a:t>Disinfection</a:t>
            </a:r>
          </a:p>
          <a:p>
            <a:pPr lvl="1"/>
            <a:r>
              <a:rPr lang="en-GB" sz="2400" dirty="0"/>
              <a:t>‘reduces/destroys micro organisms to a safe level’ - reduces the number of micro organisms</a:t>
            </a:r>
            <a:endParaRPr lang="en-GB" sz="2800" dirty="0"/>
          </a:p>
          <a:p>
            <a:r>
              <a:rPr lang="en-GB" sz="2800" b="1" dirty="0"/>
              <a:t>Sterilisation</a:t>
            </a:r>
          </a:p>
          <a:p>
            <a:pPr lvl="1"/>
            <a:r>
              <a:rPr lang="en-GB" sz="2400" dirty="0"/>
              <a:t>‘Destroys all their micro organisms and spores’ – renders a surface/item free from all living organisms.</a:t>
            </a:r>
          </a:p>
          <a:p>
            <a:endParaRPr lang="en-GB" sz="2800" dirty="0"/>
          </a:p>
          <a:p>
            <a:pPr marL="0" indent="0" algn="ctr">
              <a:buNone/>
            </a:pPr>
            <a:r>
              <a:rPr lang="en-GB" sz="2800" dirty="0">
                <a:solidFill>
                  <a:srgbClr val="FF0000"/>
                </a:solidFill>
              </a:rPr>
              <a:t>Without prior cleaning, disinfection and sterilisation will NOT be effective - Why?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750C4A2-CC57-4F86-8FBD-274343269AD5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35C01308-C210-4653-876A-D1FE42E29B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42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4824536" cy="6367317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E8FE81F-C0B4-4F33-96BF-2E81DCFDCD3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7350DBD3-DB7F-4D9A-BE7A-D65053452D5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48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Summary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400600"/>
          </a:xfrm>
        </p:spPr>
        <p:txBody>
          <a:bodyPr>
            <a:normAutofit/>
          </a:bodyPr>
          <a:lstStyle/>
          <a:p>
            <a:r>
              <a:rPr lang="en-GB" sz="2800" dirty="0"/>
              <a:t>Cleaning. Disinfection. Sterilisation.</a:t>
            </a:r>
          </a:p>
          <a:p>
            <a:pPr lvl="1"/>
            <a:r>
              <a:rPr lang="en-GB" sz="2400" dirty="0"/>
              <a:t>Detergent</a:t>
            </a:r>
          </a:p>
          <a:p>
            <a:pPr lvl="1"/>
            <a:r>
              <a:rPr lang="en-GB" sz="2400" dirty="0"/>
              <a:t>Disinfection</a:t>
            </a:r>
          </a:p>
          <a:p>
            <a:pPr lvl="1"/>
            <a:r>
              <a:rPr lang="en-GB" sz="2400" dirty="0" err="1"/>
              <a:t>Santiser</a:t>
            </a:r>
            <a:endParaRPr lang="en-GB" sz="2400" dirty="0"/>
          </a:p>
          <a:p>
            <a:pPr lvl="1"/>
            <a:r>
              <a:rPr lang="en-GB" sz="2400" dirty="0" err="1"/>
              <a:t>Sterilant</a:t>
            </a:r>
            <a:endParaRPr lang="en-GB" sz="2400" dirty="0"/>
          </a:p>
          <a:p>
            <a:r>
              <a:rPr lang="en-GB" sz="2800" dirty="0"/>
              <a:t>Autoclaves (vacuum and non vacuum) 134°C for 3 </a:t>
            </a:r>
            <a:r>
              <a:rPr lang="en-GB" sz="2800" dirty="0" err="1"/>
              <a:t>mins</a:t>
            </a:r>
            <a:endParaRPr lang="en-GB" sz="2800" dirty="0"/>
          </a:p>
          <a:p>
            <a:r>
              <a:rPr lang="en-GB" sz="2800" dirty="0"/>
              <a:t>Ultrasonic cleaners</a:t>
            </a:r>
          </a:p>
          <a:p>
            <a:r>
              <a:rPr lang="en-GB" sz="2800" dirty="0"/>
              <a:t>Contact times and dilution rates</a:t>
            </a:r>
          </a:p>
          <a:p>
            <a:r>
              <a:rPr lang="en-GB" sz="2800" dirty="0"/>
              <a:t>2 stage cleaning </a:t>
            </a:r>
          </a:p>
          <a:p>
            <a:r>
              <a:rPr lang="en-GB" sz="2800"/>
              <a:t>Manufacturers instructions!</a:t>
            </a:r>
            <a:endParaRPr lang="en-GB" sz="2800" dirty="0"/>
          </a:p>
          <a:p>
            <a:endParaRPr lang="en-GB" sz="28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119B443-8D15-407A-A59D-23F97224EA0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B0136DDF-E39A-4CD9-84AB-5128118BA8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76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Match the correct answer to the sentence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16304"/>
              </p:ext>
            </p:extLst>
          </p:nvPr>
        </p:nvGraphicFramePr>
        <p:xfrm>
          <a:off x="457200" y="1052735"/>
          <a:ext cx="8003232" cy="535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625">
                  <a:extLst>
                    <a:ext uri="{9D8B030D-6E8A-4147-A177-3AD203B41FA5}">
                      <a16:colId xmlns:a16="http://schemas.microsoft.com/office/drawing/2014/main" val="1253145410"/>
                    </a:ext>
                  </a:extLst>
                </a:gridCol>
                <a:gridCol w="3699607">
                  <a:extLst>
                    <a:ext uri="{9D8B030D-6E8A-4147-A177-3AD203B41FA5}">
                      <a16:colId xmlns:a16="http://schemas.microsoft.com/office/drawing/2014/main" val="85648848"/>
                    </a:ext>
                  </a:extLst>
                </a:gridCol>
              </a:tblGrid>
              <a:tr h="7040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401288"/>
                  </a:ext>
                </a:extLst>
              </a:tr>
              <a:tr h="704002">
                <a:tc>
                  <a:txBody>
                    <a:bodyPr/>
                    <a:lstStyle/>
                    <a:p>
                      <a:r>
                        <a:rPr lang="en-GB" sz="2000" dirty="0"/>
                        <a:t>Disinfectant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always follow the manufacturers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267049"/>
                  </a:ext>
                </a:extLst>
              </a:tr>
              <a:tr h="704002">
                <a:tc>
                  <a:txBody>
                    <a:bodyPr/>
                    <a:lstStyle/>
                    <a:p>
                      <a:r>
                        <a:rPr lang="en-GB" sz="2000" dirty="0"/>
                        <a:t>Sterilisation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involves cleaning and disinfection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756024"/>
                  </a:ext>
                </a:extLst>
              </a:tr>
              <a:tr h="704002">
                <a:tc>
                  <a:txBody>
                    <a:bodyPr/>
                    <a:lstStyle/>
                    <a:p>
                      <a:r>
                        <a:rPr lang="en-GB" sz="2000" dirty="0"/>
                        <a:t>‘contact</a:t>
                      </a:r>
                      <a:r>
                        <a:rPr lang="en-GB" sz="2000" baseline="0" dirty="0"/>
                        <a:t> time’ refers to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clean at regular intervals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1073"/>
                  </a:ext>
                </a:extLst>
              </a:tr>
              <a:tr h="828248">
                <a:tc>
                  <a:txBody>
                    <a:bodyPr/>
                    <a:lstStyle/>
                    <a:p>
                      <a:r>
                        <a:rPr lang="en-GB" sz="2000" dirty="0"/>
                        <a:t>The purpose of a cleaning schedule</a:t>
                      </a:r>
                      <a:r>
                        <a:rPr lang="en-GB" sz="2000" baseline="0" dirty="0"/>
                        <a:t> is to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destroys</a:t>
                      </a:r>
                      <a:r>
                        <a:rPr lang="en-GB" sz="2000" baseline="0" dirty="0"/>
                        <a:t> all microorganisms and their spores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559026"/>
                  </a:ext>
                </a:extLst>
              </a:tr>
              <a:tr h="964257">
                <a:tc>
                  <a:txBody>
                    <a:bodyPr/>
                    <a:lstStyle/>
                    <a:p>
                      <a:r>
                        <a:rPr lang="en-GB" sz="2000" dirty="0"/>
                        <a:t>How</a:t>
                      </a:r>
                      <a:r>
                        <a:rPr lang="en-GB" sz="2000" baseline="0" dirty="0"/>
                        <a:t> can Practitioners make sure  that a detergent is used properly?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the</a:t>
                      </a:r>
                      <a:r>
                        <a:rPr lang="en-GB" sz="2000" baseline="0" dirty="0"/>
                        <a:t> time that a substance should be left of a surface in order to work properly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22844"/>
                  </a:ext>
                </a:extLst>
              </a:tr>
              <a:tr h="704002">
                <a:tc>
                  <a:txBody>
                    <a:bodyPr/>
                    <a:lstStyle/>
                    <a:p>
                      <a:r>
                        <a:rPr lang="en-GB" sz="2000" dirty="0"/>
                        <a:t>Two stage cleaning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reduces</a:t>
                      </a:r>
                      <a:r>
                        <a:rPr lang="en-GB" sz="2000" baseline="0" dirty="0"/>
                        <a:t> micro organism to a safe level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291485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0D73B05-CF7D-436C-B817-9AAC7D22FF0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B6E30437-3E05-449D-9DB3-6D1503CA80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47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Answers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80801"/>
              </p:ext>
            </p:extLst>
          </p:nvPr>
        </p:nvGraphicFramePr>
        <p:xfrm>
          <a:off x="457200" y="1052735"/>
          <a:ext cx="8229600" cy="516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016">
                  <a:extLst>
                    <a:ext uri="{9D8B030D-6E8A-4147-A177-3AD203B41FA5}">
                      <a16:colId xmlns:a16="http://schemas.microsoft.com/office/drawing/2014/main" val="1253145410"/>
                    </a:ext>
                  </a:extLst>
                </a:gridCol>
                <a:gridCol w="4333584">
                  <a:extLst>
                    <a:ext uri="{9D8B030D-6E8A-4147-A177-3AD203B41FA5}">
                      <a16:colId xmlns:a16="http://schemas.microsoft.com/office/drawing/2014/main" val="85648848"/>
                    </a:ext>
                  </a:extLst>
                </a:gridCol>
              </a:tblGrid>
              <a:tr h="7040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401288"/>
                  </a:ext>
                </a:extLst>
              </a:tr>
              <a:tr h="704002">
                <a:tc>
                  <a:txBody>
                    <a:bodyPr/>
                    <a:lstStyle/>
                    <a:p>
                      <a:r>
                        <a:rPr lang="en-GB" sz="2000" dirty="0"/>
                        <a:t>Disinfectant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reduces</a:t>
                      </a:r>
                      <a:r>
                        <a:rPr lang="en-GB" sz="2000" baseline="0" dirty="0"/>
                        <a:t> micro organisms to a safe level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267049"/>
                  </a:ext>
                </a:extLst>
              </a:tr>
              <a:tr h="704002">
                <a:tc>
                  <a:txBody>
                    <a:bodyPr/>
                    <a:lstStyle/>
                    <a:p>
                      <a:r>
                        <a:rPr lang="en-GB" sz="2000" dirty="0"/>
                        <a:t>Sterilisation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destroys</a:t>
                      </a:r>
                      <a:r>
                        <a:rPr lang="en-GB" sz="2000" baseline="0" dirty="0"/>
                        <a:t> all microorganisms and their spores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756024"/>
                  </a:ext>
                </a:extLst>
              </a:tr>
              <a:tr h="704002">
                <a:tc>
                  <a:txBody>
                    <a:bodyPr/>
                    <a:lstStyle/>
                    <a:p>
                      <a:r>
                        <a:rPr lang="en-GB" sz="2000" dirty="0"/>
                        <a:t>‘contact</a:t>
                      </a:r>
                      <a:r>
                        <a:rPr lang="en-GB" sz="2000" baseline="0" dirty="0"/>
                        <a:t> time’ refers to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the</a:t>
                      </a:r>
                      <a:r>
                        <a:rPr lang="en-GB" sz="2000" baseline="0" dirty="0"/>
                        <a:t> time that a substance should be left on a surface in order to work properly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1073"/>
                  </a:ext>
                </a:extLst>
              </a:tr>
              <a:tr h="828248">
                <a:tc>
                  <a:txBody>
                    <a:bodyPr/>
                    <a:lstStyle/>
                    <a:p>
                      <a:r>
                        <a:rPr lang="en-GB" sz="2000" dirty="0"/>
                        <a:t>The purpose of a cleaning schedule</a:t>
                      </a:r>
                      <a:r>
                        <a:rPr lang="en-GB" sz="2000" baseline="0" dirty="0"/>
                        <a:t> is to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clean at regular intervals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559026"/>
                  </a:ext>
                </a:extLst>
              </a:tr>
              <a:tr h="820241">
                <a:tc>
                  <a:txBody>
                    <a:bodyPr/>
                    <a:lstStyle/>
                    <a:p>
                      <a:r>
                        <a:rPr lang="en-GB" sz="2000" dirty="0"/>
                        <a:t>How</a:t>
                      </a:r>
                      <a:r>
                        <a:rPr lang="en-GB" sz="2000" baseline="0" dirty="0"/>
                        <a:t> can Practitioners make sure  that a detergent is used properly?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always follow the manufacturers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22844"/>
                  </a:ext>
                </a:extLst>
              </a:tr>
              <a:tr h="704002">
                <a:tc>
                  <a:txBody>
                    <a:bodyPr/>
                    <a:lstStyle/>
                    <a:p>
                      <a:r>
                        <a:rPr lang="en-GB" sz="2000" dirty="0"/>
                        <a:t>Two stage cleaning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involves cleaning and disinfection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291485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B8C4EDD-906B-4B37-9052-CC60662D4339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0E0687B9-4DB1-4005-8D57-23D94E6B8D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768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b="1" dirty="0"/>
              <a:t>True or False Quiz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73596"/>
              </p:ext>
            </p:extLst>
          </p:nvPr>
        </p:nvGraphicFramePr>
        <p:xfrm>
          <a:off x="688768" y="1226449"/>
          <a:ext cx="7339615" cy="531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345">
                  <a:extLst>
                    <a:ext uri="{9D8B030D-6E8A-4147-A177-3AD203B41FA5}">
                      <a16:colId xmlns:a16="http://schemas.microsoft.com/office/drawing/2014/main" val="2924793377"/>
                    </a:ext>
                  </a:extLst>
                </a:gridCol>
                <a:gridCol w="2163270">
                  <a:extLst>
                    <a:ext uri="{9D8B030D-6E8A-4147-A177-3AD203B41FA5}">
                      <a16:colId xmlns:a16="http://schemas.microsoft.com/office/drawing/2014/main" val="1177692749"/>
                    </a:ext>
                  </a:extLst>
                </a:gridCol>
              </a:tblGrid>
              <a:tr h="557340">
                <a:tc>
                  <a:txBody>
                    <a:bodyPr/>
                    <a:lstStyle/>
                    <a:p>
                      <a:r>
                        <a:rPr lang="en-GB" sz="24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True</a:t>
                      </a:r>
                      <a:r>
                        <a:rPr lang="en-GB" sz="2400" baseline="0" dirty="0"/>
                        <a:t> or False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121403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r>
                        <a:rPr lang="en-GB" dirty="0"/>
                        <a:t>It is not necessary</a:t>
                      </a:r>
                      <a:r>
                        <a:rPr lang="en-GB" baseline="0" dirty="0"/>
                        <a:t> to clean a surface before applying a disinfectant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670397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r>
                        <a:rPr lang="en-GB" dirty="0"/>
                        <a:t>An ultra sonic cleaner can be used to clean and sterilise</a:t>
                      </a:r>
                      <a:r>
                        <a:rPr lang="en-GB" baseline="0" dirty="0"/>
                        <a:t> instruments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041098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r>
                        <a:rPr lang="en-GB" dirty="0"/>
                        <a:t>An autoclave uses steam under pressure to sterilise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182273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Non</a:t>
                      </a:r>
                      <a:r>
                        <a:rPr lang="en-GB" baseline="0" dirty="0"/>
                        <a:t> v</a:t>
                      </a:r>
                      <a:r>
                        <a:rPr lang="en-GB" dirty="0"/>
                        <a:t>acuum</a:t>
                      </a:r>
                      <a:r>
                        <a:rPr lang="en-GB" baseline="0" dirty="0"/>
                        <a:t> autoclaves are only suitable for  wrapped or hollow instruments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34502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r>
                        <a:rPr lang="en-GB" dirty="0"/>
                        <a:t>Using an autoclave effective</a:t>
                      </a:r>
                      <a:r>
                        <a:rPr lang="en-GB" baseline="0" dirty="0"/>
                        <a:t> sterilisation requires equipment to be held at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134°C for 3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43086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r>
                        <a:rPr lang="en-GB" dirty="0"/>
                        <a:t>An ultrasonic</a:t>
                      </a:r>
                      <a:r>
                        <a:rPr lang="en-GB" baseline="0" dirty="0"/>
                        <a:t> cleaner uses sound waves to clean equipment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587349"/>
                  </a:ext>
                </a:extLst>
              </a:tr>
              <a:tr h="892196">
                <a:tc>
                  <a:txBody>
                    <a:bodyPr/>
                    <a:lstStyle/>
                    <a:p>
                      <a:r>
                        <a:rPr lang="en-GB" dirty="0"/>
                        <a:t>A cleaning schedule</a:t>
                      </a:r>
                      <a:r>
                        <a:rPr lang="en-GB" baseline="0" dirty="0"/>
                        <a:t> should include the frequency of cleaning, the product to be used, the method of cleaning and the person responsible for the task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708705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77ED2CC-50B3-4C2C-A1F2-BF839533D61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1BBF6A71-AA37-4850-B36B-BE6DD0BC61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643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200" b="1" dirty="0"/>
              <a:t>True or False Quiz - answers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4123"/>
              </p:ext>
            </p:extLst>
          </p:nvPr>
        </p:nvGraphicFramePr>
        <p:xfrm>
          <a:off x="902192" y="1268760"/>
          <a:ext cx="7339615" cy="531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345">
                  <a:extLst>
                    <a:ext uri="{9D8B030D-6E8A-4147-A177-3AD203B41FA5}">
                      <a16:colId xmlns:a16="http://schemas.microsoft.com/office/drawing/2014/main" val="2924793377"/>
                    </a:ext>
                  </a:extLst>
                </a:gridCol>
                <a:gridCol w="2163270">
                  <a:extLst>
                    <a:ext uri="{9D8B030D-6E8A-4147-A177-3AD203B41FA5}">
                      <a16:colId xmlns:a16="http://schemas.microsoft.com/office/drawing/2014/main" val="1177692749"/>
                    </a:ext>
                  </a:extLst>
                </a:gridCol>
              </a:tblGrid>
              <a:tr h="557340">
                <a:tc>
                  <a:txBody>
                    <a:bodyPr/>
                    <a:lstStyle/>
                    <a:p>
                      <a:r>
                        <a:rPr lang="en-GB" sz="24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True</a:t>
                      </a:r>
                      <a:r>
                        <a:rPr lang="en-GB" sz="2400" baseline="0" dirty="0"/>
                        <a:t> or False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121403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r>
                        <a:rPr lang="en-GB" dirty="0"/>
                        <a:t>It is not necessary</a:t>
                      </a:r>
                      <a:r>
                        <a:rPr lang="en-GB" baseline="0" dirty="0"/>
                        <a:t> to clean a surface before applying a disinfectant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670397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r>
                        <a:rPr lang="en-GB" dirty="0"/>
                        <a:t>An ultra sonic cleaner can be used to clean and sterilise</a:t>
                      </a:r>
                      <a:r>
                        <a:rPr lang="en-GB" baseline="0" dirty="0"/>
                        <a:t> instruments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041098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r>
                        <a:rPr lang="en-GB" dirty="0"/>
                        <a:t>An autoclave uses steam under pressure to sterilise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182273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Non</a:t>
                      </a:r>
                      <a:r>
                        <a:rPr lang="en-GB" baseline="0" dirty="0"/>
                        <a:t> v</a:t>
                      </a:r>
                      <a:r>
                        <a:rPr lang="en-GB" dirty="0"/>
                        <a:t>acuum</a:t>
                      </a:r>
                      <a:r>
                        <a:rPr lang="en-GB" baseline="0" dirty="0"/>
                        <a:t> autoclaves are only suitable for  wrapped or hollow instruments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34502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r>
                        <a:rPr lang="en-GB" dirty="0"/>
                        <a:t>Using an autoclave effective</a:t>
                      </a:r>
                      <a:r>
                        <a:rPr lang="en-GB" baseline="0" dirty="0"/>
                        <a:t> sterilisation requires equipment to be held at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134°C for 3 minutes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43086"/>
                  </a:ext>
                </a:extLst>
              </a:tr>
              <a:tr h="624537">
                <a:tc>
                  <a:txBody>
                    <a:bodyPr/>
                    <a:lstStyle/>
                    <a:p>
                      <a:r>
                        <a:rPr lang="en-GB" dirty="0"/>
                        <a:t>An ultrasonic</a:t>
                      </a:r>
                      <a:r>
                        <a:rPr lang="en-GB" baseline="0" dirty="0"/>
                        <a:t> cleaner uses sound waves to clean equipment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587349"/>
                  </a:ext>
                </a:extLst>
              </a:tr>
              <a:tr h="892196">
                <a:tc>
                  <a:txBody>
                    <a:bodyPr/>
                    <a:lstStyle/>
                    <a:p>
                      <a:r>
                        <a:rPr lang="en-GB" dirty="0"/>
                        <a:t>A cleaning schedule</a:t>
                      </a:r>
                      <a:r>
                        <a:rPr lang="en-GB" baseline="0" dirty="0"/>
                        <a:t> should include the frequency of cleaning, the product to be used, the method of cleaning and the person responsible for the task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708705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03ECB0F-C6F4-4D37-98D6-5845C835466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733415C4-8A8F-4BD4-8C57-DB4BBDD075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621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Associated definitions</a:t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Detergent: </a:t>
            </a:r>
            <a:r>
              <a:rPr lang="en-GB" sz="2400" b="1" dirty="0">
                <a:solidFill>
                  <a:srgbClr val="00B050"/>
                </a:solidFill>
              </a:rPr>
              <a:t>A product that dissolves and removes dirt and grease</a:t>
            </a:r>
          </a:p>
          <a:p>
            <a:endParaRPr lang="en-GB" sz="2400" dirty="0"/>
          </a:p>
          <a:p>
            <a:r>
              <a:rPr lang="en-GB" sz="2400" dirty="0"/>
              <a:t>Sanitiser: </a:t>
            </a:r>
            <a:r>
              <a:rPr lang="en-GB" sz="2400" b="1" dirty="0">
                <a:solidFill>
                  <a:srgbClr val="00B050"/>
                </a:solidFill>
              </a:rPr>
              <a:t>A product that removes dirt and grease and reduces microorganisms to a safe level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Disinfectant: </a:t>
            </a:r>
            <a:r>
              <a:rPr lang="en-GB" sz="2400" b="1" dirty="0">
                <a:solidFill>
                  <a:srgbClr val="00B050"/>
                </a:solidFill>
              </a:rPr>
              <a:t> A product that reduces microorganisms to a safe level</a:t>
            </a:r>
          </a:p>
          <a:p>
            <a:endParaRPr lang="en-GB" sz="2400" dirty="0"/>
          </a:p>
          <a:p>
            <a:r>
              <a:rPr lang="en-GB" sz="2400" dirty="0"/>
              <a:t>Antiseptic: </a:t>
            </a:r>
            <a:r>
              <a:rPr lang="en-GB" sz="2400" b="1" dirty="0">
                <a:solidFill>
                  <a:srgbClr val="00B050"/>
                </a:solidFill>
              </a:rPr>
              <a:t>A substance that kills pathogenic microorganisms</a:t>
            </a:r>
          </a:p>
          <a:p>
            <a:endParaRPr lang="en-GB" sz="2400" dirty="0"/>
          </a:p>
          <a:p>
            <a:r>
              <a:rPr lang="en-GB" sz="2400" dirty="0"/>
              <a:t>Sterile: </a:t>
            </a:r>
            <a:r>
              <a:rPr lang="en-GB" sz="2400" b="1" dirty="0">
                <a:solidFill>
                  <a:srgbClr val="00B050"/>
                </a:solidFill>
              </a:rPr>
              <a:t>Free from microorganisms and their spores</a:t>
            </a:r>
          </a:p>
          <a:p>
            <a:endParaRPr lang="en-GB" sz="2400" b="1" dirty="0"/>
          </a:p>
          <a:p>
            <a:r>
              <a:rPr lang="en-GB" sz="2400" dirty="0" err="1"/>
              <a:t>Sterilant</a:t>
            </a:r>
            <a:r>
              <a:rPr lang="en-GB" sz="2400" dirty="0"/>
              <a:t>: </a:t>
            </a:r>
            <a:r>
              <a:rPr lang="en-GB" sz="2400" b="1" dirty="0">
                <a:solidFill>
                  <a:srgbClr val="00B050"/>
                </a:solidFill>
              </a:rPr>
              <a:t>A product that destroys all microorganisms and their spores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Aseptic: </a:t>
            </a:r>
            <a:r>
              <a:rPr lang="en-GB" sz="2400" b="1" dirty="0">
                <a:solidFill>
                  <a:srgbClr val="00B050"/>
                </a:solidFill>
              </a:rPr>
              <a:t>A procedure used to avoid the introduction of pathogenic organisms into the body site or onto an invasive device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7485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How do we achieve these processes </a:t>
            </a:r>
            <a:br>
              <a:rPr lang="en-GB" sz="3200" b="1" dirty="0"/>
            </a:br>
            <a:r>
              <a:rPr lang="en-GB" sz="3200" b="1" dirty="0"/>
              <a:t>in Special Procedures?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184576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Cleaning</a:t>
            </a:r>
          </a:p>
          <a:p>
            <a:pPr lvl="1"/>
            <a:r>
              <a:rPr lang="en-GB" sz="2400" dirty="0"/>
              <a:t>Physical action</a:t>
            </a:r>
          </a:p>
          <a:p>
            <a:pPr lvl="1"/>
            <a:r>
              <a:rPr lang="en-GB" sz="2400" dirty="0"/>
              <a:t>Detergents/degreasers</a:t>
            </a:r>
          </a:p>
          <a:p>
            <a:pPr lvl="1"/>
            <a:r>
              <a:rPr lang="en-GB" sz="2400" dirty="0"/>
              <a:t>Ultrasonic cleaners</a:t>
            </a:r>
          </a:p>
          <a:p>
            <a:endParaRPr lang="en-GB" sz="2800" dirty="0"/>
          </a:p>
          <a:p>
            <a:r>
              <a:rPr lang="en-GB" sz="2800" dirty="0"/>
              <a:t>Disinfection</a:t>
            </a:r>
          </a:p>
          <a:p>
            <a:pPr lvl="1"/>
            <a:r>
              <a:rPr lang="en-GB" sz="2400" dirty="0"/>
              <a:t>Chemical</a:t>
            </a:r>
          </a:p>
          <a:p>
            <a:pPr lvl="1"/>
            <a:r>
              <a:rPr lang="en-GB" sz="2400" dirty="0"/>
              <a:t>Heat/thermal</a:t>
            </a:r>
          </a:p>
          <a:p>
            <a:endParaRPr lang="en-GB" sz="2800" dirty="0"/>
          </a:p>
          <a:p>
            <a:r>
              <a:rPr lang="en-GB" sz="2800" dirty="0"/>
              <a:t>Sterilisation</a:t>
            </a:r>
          </a:p>
          <a:p>
            <a:pPr lvl="1"/>
            <a:r>
              <a:rPr lang="en-GB" sz="2400" dirty="0"/>
              <a:t>Steam under pressure (autoclave)</a:t>
            </a:r>
          </a:p>
          <a:p>
            <a:pPr lvl="1"/>
            <a:r>
              <a:rPr lang="en-GB" sz="2400" dirty="0"/>
              <a:t>Cold sterilisation?</a:t>
            </a:r>
          </a:p>
        </p:txBody>
      </p:sp>
      <p:pic>
        <p:nvPicPr>
          <p:cNvPr id="4" name="Content Placeholder 3" descr="Image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2360"/>
            <a:ext cx="1872207" cy="144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69f7a187-c6c8-46b6-bfc5-455ec7a06372@GBRP26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r="23047" b="1"/>
          <a:stretch/>
        </p:blipFill>
        <p:spPr bwMode="auto">
          <a:xfrm rot="5400000">
            <a:off x="5491398" y="3361951"/>
            <a:ext cx="125754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:\DefaultHome\Objects\Autoclav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69" y="4781503"/>
            <a:ext cx="1800200" cy="18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655828"/>
            <a:ext cx="2436740" cy="12932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4" descr="U:\DefaultHome\Objects\Dist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56348"/>
            <a:ext cx="1458336" cy="18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A6DD673-F2F6-4BE1-A885-56DFEDBC8CBF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RSPH_M_4C">
            <a:extLst>
              <a:ext uri="{FF2B5EF4-FFF2-40B4-BE49-F238E27FC236}">
                <a16:creationId xmlns:a16="http://schemas.microsoft.com/office/drawing/2014/main" id="{5D9C47F1-6FF9-4057-8690-E7A55F6A7A1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72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Ultrasonic cleaning</a:t>
            </a:r>
          </a:p>
        </p:txBody>
      </p:sp>
      <p:pic>
        <p:nvPicPr>
          <p:cNvPr id="8" name="Content Placeholder 3" descr="Image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57406"/>
            <a:ext cx="2592328" cy="203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\\SVWCCG011.addm.ads.brm.pri\HomeShare\LOCAL\ENVALEAS\lorraine\Ultra Sonic Clea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30991"/>
            <a:ext cx="2262305" cy="22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3568" y="162880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980728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Operate using a process called cavitation – bubbles are generated that vibrate within the liquid bath, attacking every surface including recessed and hollow areas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Items must be submerged in the detergent, then rinsed and dried using a clean, disposable towel.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Periodic testing of the machine is required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Machine should be used in accordance with manufacturers instructions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This is an efficient method of cleaning instruments and small pieces of equipment.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D4AB77C-A54B-413B-87F6-13D76B43AC17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RSPH_M_4C">
            <a:extLst>
              <a:ext uri="{FF2B5EF4-FFF2-40B4-BE49-F238E27FC236}">
                <a16:creationId xmlns:a16="http://schemas.microsoft.com/office/drawing/2014/main" id="{DA3B643F-B445-496E-AB7D-F1FF0C04853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42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544616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Disinfectants - 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89" y="2276872"/>
            <a:ext cx="3219822" cy="4293096"/>
          </a:xfrm>
          <a:prstGeom prst="rect">
            <a:avLst/>
          </a:prstGeom>
        </p:spPr>
      </p:pic>
      <p:pic>
        <p:nvPicPr>
          <p:cNvPr id="4" name="Picture 6" descr="\\SVWCCG011.addm.ads.brm.pri\HomeShare\PLACE\TMPDNNHN\15th  May 2018 Microblading\IMG_86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r="28255" b="-1"/>
          <a:stretch/>
        </p:blipFill>
        <p:spPr bwMode="auto">
          <a:xfrm rot="5400000">
            <a:off x="6407131" y="1375971"/>
            <a:ext cx="2458887" cy="21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:\DefaultHome\Objects\Chemge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1196752"/>
            <a:ext cx="2409732" cy="30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5e339129-0efd-4e96-91d4-09fb7696e3e9@GBRP26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2" r="13589" b="2"/>
          <a:stretch/>
        </p:blipFill>
        <p:spPr bwMode="auto">
          <a:xfrm rot="5400000">
            <a:off x="6570851" y="4213576"/>
            <a:ext cx="2252453" cy="19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C9AC008-50F5-4E55-A9BC-F5EFF58CFD45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SPH_M_4C">
            <a:extLst>
              <a:ext uri="{FF2B5EF4-FFF2-40B4-BE49-F238E27FC236}">
                <a16:creationId xmlns:a16="http://schemas.microsoft.com/office/drawing/2014/main" id="{081E00A6-9A3D-40D5-848F-551210C0E01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92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4868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The decision to clean, disinfect or </a:t>
            </a:r>
            <a:br>
              <a:rPr lang="en-GB" sz="3200" b="1" dirty="0"/>
            </a:br>
            <a:r>
              <a:rPr lang="en-GB" sz="3200" b="1" dirty="0"/>
              <a:t>sterilise is based on the risk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390420"/>
            <a:ext cx="8291264" cy="22273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800" dirty="0"/>
              <a:t>Discuss which surfaces, equipment and instruments in a special procedures environment should be routinely:</a:t>
            </a:r>
          </a:p>
          <a:p>
            <a:pPr marL="0" indent="0" algn="ctr">
              <a:buNone/>
            </a:pPr>
            <a:r>
              <a:rPr lang="en-GB" sz="2800" dirty="0"/>
              <a:t>Cleaned</a:t>
            </a:r>
          </a:p>
          <a:p>
            <a:pPr marL="0" indent="0" algn="ctr">
              <a:buNone/>
            </a:pPr>
            <a:r>
              <a:rPr lang="en-GB" sz="2800" dirty="0"/>
              <a:t>Disinfected</a:t>
            </a:r>
          </a:p>
          <a:p>
            <a:pPr marL="0" indent="0" algn="ctr">
              <a:buNone/>
            </a:pPr>
            <a:r>
              <a:rPr lang="en-GB" sz="2800" dirty="0"/>
              <a:t>Sterilised </a:t>
            </a:r>
          </a:p>
        </p:txBody>
      </p:sp>
      <p:pic>
        <p:nvPicPr>
          <p:cNvPr id="5" name="Picture 5" descr="cleaning%20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091" y="1407081"/>
            <a:ext cx="2088232" cy="1226876"/>
          </a:xfrm>
          <a:prstGeom prst="rect">
            <a:avLst/>
          </a:prstGeom>
          <a:noFill/>
        </p:spPr>
      </p:pic>
      <p:pic>
        <p:nvPicPr>
          <p:cNvPr id="6" name="Picture 3" descr="U:\DefaultHome\Objects\Chemical disinfect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49506"/>
            <a:ext cx="1488421" cy="19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_multi_wip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55" y="2723158"/>
            <a:ext cx="1656184" cy="157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\\SVWCCG011.addm.ads.brm.pri\HomeShare\LOCAL\ENVALEAS\lorraine\Autoclav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30932"/>
            <a:ext cx="2551397" cy="25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DAE1812-0F93-49D0-9EDB-D07C0DF962F3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SPH_M_4C">
            <a:extLst>
              <a:ext uri="{FF2B5EF4-FFF2-40B4-BE49-F238E27FC236}">
                <a16:creationId xmlns:a16="http://schemas.microsoft.com/office/drawing/2014/main" id="{E17F0E8E-A936-4785-863D-06620EBF24E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90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26" y="5157192"/>
            <a:ext cx="8229600" cy="778098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When would you disinfect a floor or walls?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92661"/>
              </p:ext>
            </p:extLst>
          </p:nvPr>
        </p:nvGraphicFramePr>
        <p:xfrm>
          <a:off x="395536" y="1600200"/>
          <a:ext cx="8291264" cy="3124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98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Clean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Disinfect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Sterilise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9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Floors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Client</a:t>
                      </a:r>
                      <a:r>
                        <a:rPr lang="en-GB" baseline="0" dirty="0"/>
                        <a:t> chair/couch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Invasive equipment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9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Work</a:t>
                      </a:r>
                      <a:r>
                        <a:rPr lang="en-GB" baseline="0" dirty="0"/>
                        <a:t> station surfaces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Needles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9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Hand contact surfaces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Jewellery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9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Ceilings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Non invasive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Ink/pigment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Clean, disinfect or sterilise?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AC2F6F2-0448-4691-A32F-F1873F666C2C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89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GB" sz="2800" b="1" dirty="0"/>
              <a:t>Risks of infection determine whether cleaning, disinfection and/or sterilisation is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124745"/>
            <a:ext cx="8188036" cy="2664296"/>
          </a:xfrm>
        </p:spPr>
        <p:txBody>
          <a:bodyPr>
            <a:normAutofit fontScale="70000" lnSpcReduction="20000"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HIGH</a:t>
            </a:r>
          </a:p>
          <a:p>
            <a:pPr lvl="1"/>
            <a:r>
              <a:rPr lang="en-GB" sz="2400" dirty="0"/>
              <a:t>Anything that enters a normally sterile body area or is in contact with a break in the skin or mucous membrane</a:t>
            </a:r>
          </a:p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MEDIUM</a:t>
            </a:r>
          </a:p>
          <a:p>
            <a:pPr lvl="1"/>
            <a:r>
              <a:rPr lang="en-GB" sz="2400" dirty="0"/>
              <a:t>Anything in contact with intact mucous membrane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LOW</a:t>
            </a:r>
          </a:p>
          <a:p>
            <a:pPr lvl="1"/>
            <a:r>
              <a:rPr lang="en-GB" sz="2400" dirty="0"/>
              <a:t>Anything in contact with intact skin</a:t>
            </a:r>
          </a:p>
          <a:p>
            <a:r>
              <a:rPr lang="en-GB" sz="2800" b="1" dirty="0">
                <a:solidFill>
                  <a:srgbClr val="00B050"/>
                </a:solidFill>
              </a:rPr>
              <a:t>MINIMAL</a:t>
            </a:r>
          </a:p>
          <a:p>
            <a:pPr lvl="1"/>
            <a:r>
              <a:rPr lang="en-GB" sz="2400" dirty="0"/>
              <a:t>Items not in close contact with people or their immediate surroundings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30532"/>
            <a:ext cx="5382796" cy="232837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23B5E55-11B1-4058-8AD8-04C42A02FD9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03BC4CB9-16F0-4673-B73E-3A43C1C7827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metadata xmlns="http://www.objective.com/ecm/document/metadata/FF3C5B18883D4E21973B57C2EEED7FD1" version="1.0.0">
  <systemFields>
    <field name="Objective-Id">
      <value order="0">A26125736</value>
    </field>
    <field name="Objective-Title">
      <value order="0">Unit 11 Cleaning, disinfection and sterilisation</value>
    </field>
    <field name="Objective-Description">
      <value order="0"/>
    </field>
    <field name="Objective-CreationStamp">
      <value order="0">2019-05-02T15:22:14Z</value>
    </field>
    <field name="Objective-IsApproved">
      <value order="0">false</value>
    </field>
    <field name="Objective-IsPublished">
      <value order="0">true</value>
    </field>
    <field name="Objective-DatePublished">
      <value order="0">2022-05-18T09:48:12Z</value>
    </field>
    <field name="Objective-ModificationStamp">
      <value order="0">2022-05-18T09:48:12Z</value>
    </field>
    <field name="Objective-Owner">
      <value order="0">Jones, Sarah (HSS - DHP - Public Health Protection)</value>
    </field>
    <field name="Objective-Path">
      <value order="0"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2_Understand how Infectious and Non Infectious hazards can be controlled</value>
    </field>
    <field name="Objective-Parent">
      <value order="0">Outcome 2_Understand how Infectious and Non Infectious hazards can be controlled</value>
    </field>
    <field name="Objective-State">
      <value order="0">Published</value>
    </field>
    <field name="Objective-VersionId">
      <value order="0">vA78110134</value>
    </field>
    <field name="Objective-Version">
      <value order="0">20.0</value>
    </field>
    <field name="Objective-VersionNumber">
      <value order="0">26</value>
    </field>
    <field name="Objective-VersionComment">
      <value order="0"/>
    </field>
    <field name="Objective-FileNumber">
      <value order="0">qA1387614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DEE3C36E8D84981D08AFFDD16ABFE" ma:contentTypeVersion="18" ma:contentTypeDescription="Create a new document." ma:contentTypeScope="" ma:versionID="aa449bf66ab2643ad34344af04acf133">
  <xsd:schema xmlns:xsd="http://www.w3.org/2001/XMLSchema" xmlns:xs="http://www.w3.org/2001/XMLSchema" xmlns:p="http://schemas.microsoft.com/office/2006/metadata/properties" xmlns:ns1="http://schemas.microsoft.com/sharepoint/v3" xmlns:ns2="0aab2d07-d61b-45fc-b18f-996393506ade" xmlns:ns3="3ee3d65e-b85e-4e51-8809-f3a27b953a06" targetNamespace="http://schemas.microsoft.com/office/2006/metadata/properties" ma:root="true" ma:fieldsID="7f453fe0d3df6bfcb467ddb841fc5548" ns1:_="" ns2:_="" ns3:_="">
    <xsd:import namespace="http://schemas.microsoft.com/sharepoint/v3"/>
    <xsd:import namespace="0aab2d07-d61b-45fc-b18f-996393506ade"/>
    <xsd:import namespace="3ee3d65e-b85e-4e51-8809-f3a27b953a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b2d07-d61b-45fc-b18f-996393506a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a152e5-a6a5-4cc5-b924-27fb85a4ff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3d65e-b85e-4e51-8809-f3a27b953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b81f54-40e0-42ee-955b-b3d7f92fc6fb}" ma:internalName="TaxCatchAll" ma:showField="CatchAllData" ma:web="3ee3d65e-b85e-4e51-8809-f3a27b953a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3ee3d65e-b85e-4e51-8809-f3a27b953a06" xsi:nil="true"/>
    <lcf76f155ced4ddcb4097134ff3c332f xmlns="0aab2d07-d61b-45fc-b18f-996393506a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096496-015C-47F1-A8F9-1BCA6E757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3.xml><?xml version="1.0" encoding="utf-8"?>
<ds:datastoreItem xmlns:ds="http://schemas.openxmlformats.org/officeDocument/2006/customXml" ds:itemID="{2838957A-2EFC-4778-95DC-1751E8A863E1}"/>
</file>

<file path=customXml/itemProps4.xml><?xml version="1.0" encoding="utf-8"?>
<ds:datastoreItem xmlns:ds="http://schemas.openxmlformats.org/officeDocument/2006/customXml" ds:itemID="{82A7D4F3-2BFF-45F9-85BE-23ADB3F72CA7}">
  <ds:schemaRefs>
    <ds:schemaRef ds:uri="http://schemas.microsoft.com/office/2006/metadata/properties"/>
    <ds:schemaRef ds:uri="http://schemas.microsoft.com/office/infopath/2007/PartnerControls"/>
    <ds:schemaRef ds:uri="9a8c0acb-77cb-4fbb-80b5-49b56be06be8"/>
    <ds:schemaRef ds:uri="60dc491b-5a0b-4b91-810f-cfec269aaa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1313</Words>
  <Application>Microsoft Office PowerPoint</Application>
  <PresentationFormat>On-screen Show (4:3)</PresentationFormat>
  <Paragraphs>236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Section 11: Cleaning, Disinfection and Sterilisation</vt:lpstr>
      <vt:lpstr>Key Definitions</vt:lpstr>
      <vt:lpstr>Associated definitions </vt:lpstr>
      <vt:lpstr>How do we achieve these processes  in Special Procedures?</vt:lpstr>
      <vt:lpstr>Ultrasonic cleaning</vt:lpstr>
      <vt:lpstr>Disinfectants - Examples</vt:lpstr>
      <vt:lpstr>The decision to clean, disinfect or  sterilise is based on the risk of infection</vt:lpstr>
      <vt:lpstr>When would you disinfect a floor or walls?</vt:lpstr>
      <vt:lpstr>Risks of infection determine whether cleaning, disinfection and/or sterilisation is required</vt:lpstr>
      <vt:lpstr>Equipment: Disinfection, sterilisation  or single use</vt:lpstr>
      <vt:lpstr>Barrier precautions – in addition to cleaning and disinfection</vt:lpstr>
      <vt:lpstr>Sterilisation   intended for re-useable items used to pierce a person’s skin/come in contact with broken skin</vt:lpstr>
      <vt:lpstr>Autoclaves</vt:lpstr>
      <vt:lpstr>Sterilisation and autoclave use</vt:lpstr>
      <vt:lpstr>PowerPoint Presentation</vt:lpstr>
      <vt:lpstr>Common problems/compromises</vt:lpstr>
      <vt:lpstr>Poor practices associated with re useable equipment/instruments</vt:lpstr>
      <vt:lpstr> Cleaning Schedules National Colour Coding Scheme </vt:lpstr>
      <vt:lpstr> Cleaning schedule </vt:lpstr>
      <vt:lpstr>PowerPoint Presentation</vt:lpstr>
      <vt:lpstr>Summary (1)</vt:lpstr>
      <vt:lpstr>Match the correct answer to the sentence</vt:lpstr>
      <vt:lpstr>Answers</vt:lpstr>
      <vt:lpstr>True or False Quiz</vt:lpstr>
      <vt:lpstr>True or False Quiz - answers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Client Consultation and Aftercare</dc:title>
  <dc:creator>Fellows, Carl (Admin)</dc:creator>
  <cp:lastModifiedBy>Dr Richard Burton</cp:lastModifiedBy>
  <cp:revision>100</cp:revision>
  <dcterms:created xsi:type="dcterms:W3CDTF">2019-05-02T15:19:34Z</dcterms:created>
  <dcterms:modified xsi:type="dcterms:W3CDTF">2022-06-08T12:01:16Z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A26125736</vt:lpwstr>
  </property>
  <property fmtid="{D5CDD505-2E9C-101B-9397-08002B2CF9AE}" pid="4" name="Objective-Title">
    <vt:lpwstr>Unit 11 Cleaning, disinfection and sterilisation</vt:lpwstr>
  </property>
  <property fmtid="{D5CDD505-2E9C-101B-9397-08002B2CF9AE}" pid="5" name="Objective-Description">
    <vt:lpwstr/>
  </property>
  <property fmtid="{D5CDD505-2E9C-101B-9397-08002B2CF9AE}" pid="6" name="Objective-CreationStamp">
    <vt:filetime>2019-05-02T15:22:20Z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2022-05-18T09:48:12Z</vt:filetime>
  </property>
  <property fmtid="{D5CDD505-2E9C-101B-9397-08002B2CF9AE}" pid="10" name="Objective-ModificationStamp">
    <vt:filetime>2022-05-18T09:48:12Z</vt:filetime>
  </property>
  <property fmtid="{D5CDD505-2E9C-101B-9397-08002B2CF9AE}" pid="11" name="Objective-Owner">
    <vt:lpwstr>Jones, Sarah (HSS - DHP - Public Health Protection)</vt:lpwstr>
  </property>
  <property fmtid="{D5CDD505-2E9C-101B-9397-08002B2CF9AE}" pid="12" name="Objective-Path">
    <vt:lpwstr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2_Understand how Infectious and Non Infectious hazards can be controlled:</vt:lpwstr>
  </property>
  <property fmtid="{D5CDD505-2E9C-101B-9397-08002B2CF9AE}" pid="13" name="Objective-Parent">
    <vt:lpwstr>Outcome 2_Understand how Infectious and Non Infectious hazards can be controlled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vA78110134</vt:lpwstr>
  </property>
  <property fmtid="{D5CDD505-2E9C-101B-9397-08002B2CF9AE}" pid="16" name="Objective-Version">
    <vt:lpwstr>20.0</vt:lpwstr>
  </property>
  <property fmtid="{D5CDD505-2E9C-101B-9397-08002B2CF9AE}" pid="17" name="Objective-VersionNumber">
    <vt:r8>26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lpwstr/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0x0101001B15C4D4928834458285C63D423C8584</vt:lpwstr>
  </property>
  <property fmtid="{D5CDD505-2E9C-101B-9397-08002B2CF9AE}" pid="34" name="MediaServiceImageTags">
    <vt:lpwstr/>
  </property>
</Properties>
</file>