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handoutMasterIdLst>
    <p:handoutMasterId r:id="rId32"/>
  </p:handoutMasterIdLst>
  <p:sldIdLst>
    <p:sldId id="256" r:id="rId6"/>
    <p:sldId id="327" r:id="rId7"/>
    <p:sldId id="286" r:id="rId8"/>
    <p:sldId id="297" r:id="rId9"/>
    <p:sldId id="328" r:id="rId10"/>
    <p:sldId id="311" r:id="rId11"/>
    <p:sldId id="287" r:id="rId12"/>
    <p:sldId id="329" r:id="rId13"/>
    <p:sldId id="293" r:id="rId14"/>
    <p:sldId id="319" r:id="rId15"/>
    <p:sldId id="315" r:id="rId16"/>
    <p:sldId id="326" r:id="rId17"/>
    <p:sldId id="276" r:id="rId18"/>
    <p:sldId id="277" r:id="rId19"/>
    <p:sldId id="294" r:id="rId20"/>
    <p:sldId id="272" r:id="rId21"/>
    <p:sldId id="273" r:id="rId22"/>
    <p:sldId id="320" r:id="rId23"/>
    <p:sldId id="321" r:id="rId24"/>
    <p:sldId id="322" r:id="rId25"/>
    <p:sldId id="295" r:id="rId26"/>
    <p:sldId id="323" r:id="rId27"/>
    <p:sldId id="324" r:id="rId28"/>
    <p:sldId id="325" r:id="rId29"/>
    <p:sldId id="317" r:id="rId30"/>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8927" autoAdjust="0"/>
  </p:normalViewPr>
  <p:slideViewPr>
    <p:cSldViewPr>
      <p:cViewPr varScale="1">
        <p:scale>
          <a:sx n="64" d="100"/>
          <a:sy n="64" d="100"/>
        </p:scale>
        <p:origin x="1344" y="72"/>
      </p:cViewPr>
      <p:guideLst>
        <p:guide orient="horz" pos="2160"/>
        <p:guide pos="2880"/>
      </p:guideLst>
    </p:cSldViewPr>
  </p:slideViewPr>
  <p:notesTextViewPr>
    <p:cViewPr>
      <p:scale>
        <a:sx n="1" d="1"/>
        <a:sy n="1" d="1"/>
      </p:scale>
      <p:origin x="0" y="0"/>
    </p:cViewPr>
  </p:notesTextViewPr>
  <p:sorterViewPr>
    <p:cViewPr varScale="1">
      <p:scale>
        <a:sx n="1" d="1"/>
        <a:sy n="1" d="1"/>
      </p:scale>
      <p:origin x="0" y="-68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ichard Burton" userId="b6e8c661-9531-4e9a-ad34-c2392fecb079" providerId="ADAL" clId="{AB04FD50-FF82-4AA6-806F-828C5070F917}"/>
    <pc:docChg chg="modSld">
      <pc:chgData name="Dr Richard Burton" userId="b6e8c661-9531-4e9a-ad34-c2392fecb079" providerId="ADAL" clId="{AB04FD50-FF82-4AA6-806F-828C5070F917}" dt="2022-06-07T13:00:58.417" v="60" actId="20577"/>
      <pc:docMkLst>
        <pc:docMk/>
      </pc:docMkLst>
      <pc:sldChg chg="addSp modSp mod">
        <pc:chgData name="Dr Richard Burton" userId="b6e8c661-9531-4e9a-ad34-c2392fecb079" providerId="ADAL" clId="{AB04FD50-FF82-4AA6-806F-828C5070F917}" dt="2022-06-07T13:00:58.417" v="60" actId="20577"/>
        <pc:sldMkLst>
          <pc:docMk/>
          <pc:sldMk cId="4068322798" sldId="256"/>
        </pc:sldMkLst>
        <pc:spChg chg="mod">
          <ac:chgData name="Dr Richard Burton" userId="b6e8c661-9531-4e9a-ad34-c2392fecb079" providerId="ADAL" clId="{AB04FD50-FF82-4AA6-806F-828C5070F917}" dt="2022-06-07T13:00:58.417" v="60" actId="20577"/>
          <ac:spMkLst>
            <pc:docMk/>
            <pc:sldMk cId="4068322798" sldId="256"/>
            <ac:spMk id="2" creationId="{00000000-0000-0000-0000-000000000000}"/>
          </ac:spMkLst>
        </pc:spChg>
        <pc:picChg chg="add mod">
          <ac:chgData name="Dr Richard Burton" userId="b6e8c661-9531-4e9a-ad34-c2392fecb079" providerId="ADAL" clId="{AB04FD50-FF82-4AA6-806F-828C5070F917}" dt="2022-06-07T12:54:29.154" v="0"/>
          <ac:picMkLst>
            <pc:docMk/>
            <pc:sldMk cId="4068322798" sldId="256"/>
            <ac:picMk id="4" creationId="{55089FF4-7C52-4117-A9DE-E593F9FED550}"/>
          </ac:picMkLst>
        </pc:picChg>
        <pc:picChg chg="add mod">
          <ac:chgData name="Dr Richard Burton" userId="b6e8c661-9531-4e9a-ad34-c2392fecb079" providerId="ADAL" clId="{AB04FD50-FF82-4AA6-806F-828C5070F917}" dt="2022-06-07T12:54:29.678" v="1"/>
          <ac:picMkLst>
            <pc:docMk/>
            <pc:sldMk cId="4068322798" sldId="256"/>
            <ac:picMk id="5" creationId="{68D16E9C-0795-4706-91D7-100D89D25993}"/>
          </ac:picMkLst>
        </pc:picChg>
      </pc:sldChg>
      <pc:sldChg chg="addSp modSp">
        <pc:chgData name="Dr Richard Burton" userId="b6e8c661-9531-4e9a-ad34-c2392fecb079" providerId="ADAL" clId="{AB04FD50-FF82-4AA6-806F-828C5070F917}" dt="2022-06-07T12:55:58.763" v="33"/>
        <pc:sldMkLst>
          <pc:docMk/>
          <pc:sldMk cId="2258790033" sldId="272"/>
        </pc:sldMkLst>
        <pc:picChg chg="add mod">
          <ac:chgData name="Dr Richard Burton" userId="b6e8c661-9531-4e9a-ad34-c2392fecb079" providerId="ADAL" clId="{AB04FD50-FF82-4AA6-806F-828C5070F917}" dt="2022-06-07T12:55:58.259" v="32"/>
          <ac:picMkLst>
            <pc:docMk/>
            <pc:sldMk cId="2258790033" sldId="272"/>
            <ac:picMk id="4" creationId="{0BBE2F6E-6391-4F72-9876-D2D6B84ADEFD}"/>
          </ac:picMkLst>
        </pc:picChg>
        <pc:picChg chg="add mod">
          <ac:chgData name="Dr Richard Burton" userId="b6e8c661-9531-4e9a-ad34-c2392fecb079" providerId="ADAL" clId="{AB04FD50-FF82-4AA6-806F-828C5070F917}" dt="2022-06-07T12:55:58.763" v="33"/>
          <ac:picMkLst>
            <pc:docMk/>
            <pc:sldMk cId="2258790033" sldId="272"/>
            <ac:picMk id="5" creationId="{F4C3AEC3-443B-453C-8296-FDEE0B3938D1}"/>
          </ac:picMkLst>
        </pc:picChg>
      </pc:sldChg>
      <pc:sldChg chg="addSp modSp mod">
        <pc:chgData name="Dr Richard Burton" userId="b6e8c661-9531-4e9a-ad34-c2392fecb079" providerId="ADAL" clId="{AB04FD50-FF82-4AA6-806F-828C5070F917}" dt="2022-06-07T12:56:10.651" v="37" actId="1076"/>
        <pc:sldMkLst>
          <pc:docMk/>
          <pc:sldMk cId="537827864" sldId="273"/>
        </pc:sldMkLst>
        <pc:picChg chg="add mod">
          <ac:chgData name="Dr Richard Burton" userId="b6e8c661-9531-4e9a-ad34-c2392fecb079" providerId="ADAL" clId="{AB04FD50-FF82-4AA6-806F-828C5070F917}" dt="2022-06-07T12:56:07.682" v="36" actId="1076"/>
          <ac:picMkLst>
            <pc:docMk/>
            <pc:sldMk cId="537827864" sldId="273"/>
            <ac:picMk id="8" creationId="{4F95BD30-23D4-4B87-8227-8C4E04A94F3C}"/>
          </ac:picMkLst>
        </pc:picChg>
        <pc:picChg chg="add mod">
          <ac:chgData name="Dr Richard Burton" userId="b6e8c661-9531-4e9a-ad34-c2392fecb079" providerId="ADAL" clId="{AB04FD50-FF82-4AA6-806F-828C5070F917}" dt="2022-06-07T12:56:10.651" v="37" actId="1076"/>
          <ac:picMkLst>
            <pc:docMk/>
            <pc:sldMk cId="537827864" sldId="273"/>
            <ac:picMk id="11" creationId="{70D69341-10F9-4178-BFB0-3109F09EE158}"/>
          </ac:picMkLst>
        </pc:picChg>
      </pc:sldChg>
      <pc:sldChg chg="addSp modSp">
        <pc:chgData name="Dr Richard Burton" userId="b6e8c661-9531-4e9a-ad34-c2392fecb079" providerId="ADAL" clId="{AB04FD50-FF82-4AA6-806F-828C5070F917}" dt="2022-06-07T12:55:42.248" v="27"/>
        <pc:sldMkLst>
          <pc:docMk/>
          <pc:sldMk cId="3439038225" sldId="276"/>
        </pc:sldMkLst>
        <pc:picChg chg="add mod">
          <ac:chgData name="Dr Richard Burton" userId="b6e8c661-9531-4e9a-ad34-c2392fecb079" providerId="ADAL" clId="{AB04FD50-FF82-4AA6-806F-828C5070F917}" dt="2022-06-07T12:55:41.774" v="26"/>
          <ac:picMkLst>
            <pc:docMk/>
            <pc:sldMk cId="3439038225" sldId="276"/>
            <ac:picMk id="4" creationId="{980057B5-32D2-4C16-95FF-F402FD56B81D}"/>
          </ac:picMkLst>
        </pc:picChg>
        <pc:picChg chg="add mod">
          <ac:chgData name="Dr Richard Burton" userId="b6e8c661-9531-4e9a-ad34-c2392fecb079" providerId="ADAL" clId="{AB04FD50-FF82-4AA6-806F-828C5070F917}" dt="2022-06-07T12:55:42.248" v="27"/>
          <ac:picMkLst>
            <pc:docMk/>
            <pc:sldMk cId="3439038225" sldId="276"/>
            <ac:picMk id="5" creationId="{2709257E-EE4A-42EB-9448-64BBB6E2C374}"/>
          </ac:picMkLst>
        </pc:picChg>
      </pc:sldChg>
      <pc:sldChg chg="addSp modSp">
        <pc:chgData name="Dr Richard Burton" userId="b6e8c661-9531-4e9a-ad34-c2392fecb079" providerId="ADAL" clId="{AB04FD50-FF82-4AA6-806F-828C5070F917}" dt="2022-06-07T12:55:45.892" v="29"/>
        <pc:sldMkLst>
          <pc:docMk/>
          <pc:sldMk cId="2942420049" sldId="277"/>
        </pc:sldMkLst>
        <pc:picChg chg="add mod">
          <ac:chgData name="Dr Richard Burton" userId="b6e8c661-9531-4e9a-ad34-c2392fecb079" providerId="ADAL" clId="{AB04FD50-FF82-4AA6-806F-828C5070F917}" dt="2022-06-07T12:55:45.486" v="28"/>
          <ac:picMkLst>
            <pc:docMk/>
            <pc:sldMk cId="2942420049" sldId="277"/>
            <ac:picMk id="5" creationId="{2CE15520-09B7-4AFA-9349-46142615091F}"/>
          </ac:picMkLst>
        </pc:picChg>
        <pc:picChg chg="add mod">
          <ac:chgData name="Dr Richard Burton" userId="b6e8c661-9531-4e9a-ad34-c2392fecb079" providerId="ADAL" clId="{AB04FD50-FF82-4AA6-806F-828C5070F917}" dt="2022-06-07T12:55:45.892" v="29"/>
          <ac:picMkLst>
            <pc:docMk/>
            <pc:sldMk cId="2942420049" sldId="277"/>
            <ac:picMk id="6" creationId="{A8D08D9B-8A1B-4565-AB16-3BCDF80B97AB}"/>
          </ac:picMkLst>
        </pc:picChg>
      </pc:sldChg>
      <pc:sldChg chg="addSp modSp mod">
        <pc:chgData name="Dr Richard Burton" userId="b6e8c661-9531-4e9a-ad34-c2392fecb079" providerId="ADAL" clId="{AB04FD50-FF82-4AA6-806F-828C5070F917}" dt="2022-06-07T12:54:53.739" v="7" actId="1076"/>
        <pc:sldMkLst>
          <pc:docMk/>
          <pc:sldMk cId="2797872733" sldId="286"/>
        </pc:sldMkLst>
        <pc:picChg chg="add mod">
          <ac:chgData name="Dr Richard Burton" userId="b6e8c661-9531-4e9a-ad34-c2392fecb079" providerId="ADAL" clId="{AB04FD50-FF82-4AA6-806F-828C5070F917}" dt="2022-06-07T12:54:48.069" v="6" actId="1076"/>
          <ac:picMkLst>
            <pc:docMk/>
            <pc:sldMk cId="2797872733" sldId="286"/>
            <ac:picMk id="9" creationId="{E7102DB7-0A39-4B01-8061-494D272974C2}"/>
          </ac:picMkLst>
        </pc:picChg>
        <pc:picChg chg="add mod">
          <ac:chgData name="Dr Richard Burton" userId="b6e8c661-9531-4e9a-ad34-c2392fecb079" providerId="ADAL" clId="{AB04FD50-FF82-4AA6-806F-828C5070F917}" dt="2022-06-07T12:54:53.739" v="7" actId="1076"/>
          <ac:picMkLst>
            <pc:docMk/>
            <pc:sldMk cId="2797872733" sldId="286"/>
            <ac:picMk id="12" creationId="{008FA7F4-65D8-4569-8BA4-76BCD60F2A1F}"/>
          </ac:picMkLst>
        </pc:picChg>
      </pc:sldChg>
      <pc:sldChg chg="addSp modSp">
        <pc:chgData name="Dr Richard Burton" userId="b6e8c661-9531-4e9a-ad34-c2392fecb079" providerId="ADAL" clId="{AB04FD50-FF82-4AA6-806F-828C5070F917}" dt="2022-06-07T12:55:12.287" v="15"/>
        <pc:sldMkLst>
          <pc:docMk/>
          <pc:sldMk cId="3925966918" sldId="287"/>
        </pc:sldMkLst>
        <pc:picChg chg="add mod">
          <ac:chgData name="Dr Richard Burton" userId="b6e8c661-9531-4e9a-ad34-c2392fecb079" providerId="ADAL" clId="{AB04FD50-FF82-4AA6-806F-828C5070F917}" dt="2022-06-07T12:55:11.775" v="14"/>
          <ac:picMkLst>
            <pc:docMk/>
            <pc:sldMk cId="3925966918" sldId="287"/>
            <ac:picMk id="6" creationId="{6CE4C1FC-C865-4825-A863-30414664E3DD}"/>
          </ac:picMkLst>
        </pc:picChg>
        <pc:picChg chg="add mod">
          <ac:chgData name="Dr Richard Burton" userId="b6e8c661-9531-4e9a-ad34-c2392fecb079" providerId="ADAL" clId="{AB04FD50-FF82-4AA6-806F-828C5070F917}" dt="2022-06-07T12:55:12.287" v="15"/>
          <ac:picMkLst>
            <pc:docMk/>
            <pc:sldMk cId="3925966918" sldId="287"/>
            <ac:picMk id="7" creationId="{FC64B562-5447-4C66-83EE-CA0995C6AA57}"/>
          </ac:picMkLst>
        </pc:picChg>
      </pc:sldChg>
      <pc:sldChg chg="addSp modSp">
        <pc:chgData name="Dr Richard Burton" userId="b6e8c661-9531-4e9a-ad34-c2392fecb079" providerId="ADAL" clId="{AB04FD50-FF82-4AA6-806F-828C5070F917}" dt="2022-06-07T12:55:26.474" v="19"/>
        <pc:sldMkLst>
          <pc:docMk/>
          <pc:sldMk cId="280491882" sldId="293"/>
        </pc:sldMkLst>
        <pc:picChg chg="add mod">
          <ac:chgData name="Dr Richard Burton" userId="b6e8c661-9531-4e9a-ad34-c2392fecb079" providerId="ADAL" clId="{AB04FD50-FF82-4AA6-806F-828C5070F917}" dt="2022-06-07T12:55:25.906" v="18"/>
          <ac:picMkLst>
            <pc:docMk/>
            <pc:sldMk cId="280491882" sldId="293"/>
            <ac:picMk id="4" creationId="{98505489-BA05-4D85-B6A6-88A70C5B0274}"/>
          </ac:picMkLst>
        </pc:picChg>
        <pc:picChg chg="add mod">
          <ac:chgData name="Dr Richard Burton" userId="b6e8c661-9531-4e9a-ad34-c2392fecb079" providerId="ADAL" clId="{AB04FD50-FF82-4AA6-806F-828C5070F917}" dt="2022-06-07T12:55:26.474" v="19"/>
          <ac:picMkLst>
            <pc:docMk/>
            <pc:sldMk cId="280491882" sldId="293"/>
            <ac:picMk id="6" creationId="{8101DC2A-973D-4BEE-8687-DCFF17D01928}"/>
          </ac:picMkLst>
        </pc:picChg>
      </pc:sldChg>
      <pc:sldChg chg="addSp modSp">
        <pc:chgData name="Dr Richard Burton" userId="b6e8c661-9531-4e9a-ad34-c2392fecb079" providerId="ADAL" clId="{AB04FD50-FF82-4AA6-806F-828C5070F917}" dt="2022-06-07T12:55:50.689" v="31"/>
        <pc:sldMkLst>
          <pc:docMk/>
          <pc:sldMk cId="3154660838" sldId="294"/>
        </pc:sldMkLst>
        <pc:picChg chg="add mod">
          <ac:chgData name="Dr Richard Burton" userId="b6e8c661-9531-4e9a-ad34-c2392fecb079" providerId="ADAL" clId="{AB04FD50-FF82-4AA6-806F-828C5070F917}" dt="2022-06-07T12:55:49.944" v="30"/>
          <ac:picMkLst>
            <pc:docMk/>
            <pc:sldMk cId="3154660838" sldId="294"/>
            <ac:picMk id="5" creationId="{2BE63828-F3F7-40F9-80DF-7B0D2281CDD2}"/>
          </ac:picMkLst>
        </pc:picChg>
        <pc:picChg chg="add mod">
          <ac:chgData name="Dr Richard Burton" userId="b6e8c661-9531-4e9a-ad34-c2392fecb079" providerId="ADAL" clId="{AB04FD50-FF82-4AA6-806F-828C5070F917}" dt="2022-06-07T12:55:50.689" v="31"/>
          <ac:picMkLst>
            <pc:docMk/>
            <pc:sldMk cId="3154660838" sldId="294"/>
            <ac:picMk id="6" creationId="{D482CBFB-A978-441F-907A-B1AE50E295F6}"/>
          </ac:picMkLst>
        </pc:picChg>
      </pc:sldChg>
      <pc:sldChg chg="addSp modSp">
        <pc:chgData name="Dr Richard Burton" userId="b6e8c661-9531-4e9a-ad34-c2392fecb079" providerId="ADAL" clId="{AB04FD50-FF82-4AA6-806F-828C5070F917}" dt="2022-06-07T12:56:30.780" v="45"/>
        <pc:sldMkLst>
          <pc:docMk/>
          <pc:sldMk cId="3454992390" sldId="295"/>
        </pc:sldMkLst>
        <pc:picChg chg="add mod">
          <ac:chgData name="Dr Richard Burton" userId="b6e8c661-9531-4e9a-ad34-c2392fecb079" providerId="ADAL" clId="{AB04FD50-FF82-4AA6-806F-828C5070F917}" dt="2022-06-07T12:56:30.256" v="44"/>
          <ac:picMkLst>
            <pc:docMk/>
            <pc:sldMk cId="3454992390" sldId="295"/>
            <ac:picMk id="4" creationId="{014169D1-1268-413F-A87A-1A7C2B7C4E32}"/>
          </ac:picMkLst>
        </pc:picChg>
        <pc:picChg chg="add mod">
          <ac:chgData name="Dr Richard Burton" userId="b6e8c661-9531-4e9a-ad34-c2392fecb079" providerId="ADAL" clId="{AB04FD50-FF82-4AA6-806F-828C5070F917}" dt="2022-06-07T12:56:30.780" v="45"/>
          <ac:picMkLst>
            <pc:docMk/>
            <pc:sldMk cId="3454992390" sldId="295"/>
            <ac:picMk id="5" creationId="{DF03F6F1-5424-4075-8CF8-D6F6E099B326}"/>
          </ac:picMkLst>
        </pc:picChg>
      </pc:sldChg>
      <pc:sldChg chg="addSp modSp">
        <pc:chgData name="Dr Richard Burton" userId="b6e8c661-9531-4e9a-ad34-c2392fecb079" providerId="ADAL" clId="{AB04FD50-FF82-4AA6-806F-828C5070F917}" dt="2022-06-07T12:54:58.139" v="9"/>
        <pc:sldMkLst>
          <pc:docMk/>
          <pc:sldMk cId="3884458681" sldId="297"/>
        </pc:sldMkLst>
        <pc:picChg chg="add mod">
          <ac:chgData name="Dr Richard Burton" userId="b6e8c661-9531-4e9a-ad34-c2392fecb079" providerId="ADAL" clId="{AB04FD50-FF82-4AA6-806F-828C5070F917}" dt="2022-06-07T12:54:57.712" v="8"/>
          <ac:picMkLst>
            <pc:docMk/>
            <pc:sldMk cId="3884458681" sldId="297"/>
            <ac:picMk id="6" creationId="{53594FE3-516D-4E1B-B247-CA97BE56E7A2}"/>
          </ac:picMkLst>
        </pc:picChg>
        <pc:picChg chg="add mod">
          <ac:chgData name="Dr Richard Burton" userId="b6e8c661-9531-4e9a-ad34-c2392fecb079" providerId="ADAL" clId="{AB04FD50-FF82-4AA6-806F-828C5070F917}" dt="2022-06-07T12:54:58.139" v="9"/>
          <ac:picMkLst>
            <pc:docMk/>
            <pc:sldMk cId="3884458681" sldId="297"/>
            <ac:picMk id="7" creationId="{D0FFD8E0-3720-4CBE-BC12-A989A58C09EF}"/>
          </ac:picMkLst>
        </pc:picChg>
      </pc:sldChg>
      <pc:sldChg chg="addSp modSp">
        <pc:chgData name="Dr Richard Burton" userId="b6e8c661-9531-4e9a-ad34-c2392fecb079" providerId="ADAL" clId="{AB04FD50-FF82-4AA6-806F-828C5070F917}" dt="2022-06-07T12:55:08.168" v="13"/>
        <pc:sldMkLst>
          <pc:docMk/>
          <pc:sldMk cId="3290676981" sldId="311"/>
        </pc:sldMkLst>
        <pc:picChg chg="add mod">
          <ac:chgData name="Dr Richard Burton" userId="b6e8c661-9531-4e9a-ad34-c2392fecb079" providerId="ADAL" clId="{AB04FD50-FF82-4AA6-806F-828C5070F917}" dt="2022-06-07T12:55:07.657" v="12"/>
          <ac:picMkLst>
            <pc:docMk/>
            <pc:sldMk cId="3290676981" sldId="311"/>
            <ac:picMk id="4" creationId="{61D11B40-CF30-4E3C-B36D-1A9A3E6C3D24}"/>
          </ac:picMkLst>
        </pc:picChg>
        <pc:picChg chg="add mod">
          <ac:chgData name="Dr Richard Burton" userId="b6e8c661-9531-4e9a-ad34-c2392fecb079" providerId="ADAL" clId="{AB04FD50-FF82-4AA6-806F-828C5070F917}" dt="2022-06-07T12:55:08.168" v="13"/>
          <ac:picMkLst>
            <pc:docMk/>
            <pc:sldMk cId="3290676981" sldId="311"/>
            <ac:picMk id="5" creationId="{4FEDDD06-2143-4DE3-A88A-5778920ACF43}"/>
          </ac:picMkLst>
        </pc:picChg>
      </pc:sldChg>
      <pc:sldChg chg="addSp modSp">
        <pc:chgData name="Dr Richard Burton" userId="b6e8c661-9531-4e9a-ad34-c2392fecb079" providerId="ADAL" clId="{AB04FD50-FF82-4AA6-806F-828C5070F917}" dt="2022-06-07T12:55:34.776" v="23"/>
        <pc:sldMkLst>
          <pc:docMk/>
          <pc:sldMk cId="206018131" sldId="315"/>
        </pc:sldMkLst>
        <pc:picChg chg="add mod">
          <ac:chgData name="Dr Richard Burton" userId="b6e8c661-9531-4e9a-ad34-c2392fecb079" providerId="ADAL" clId="{AB04FD50-FF82-4AA6-806F-828C5070F917}" dt="2022-06-07T12:55:34.341" v="22"/>
          <ac:picMkLst>
            <pc:docMk/>
            <pc:sldMk cId="206018131" sldId="315"/>
            <ac:picMk id="4" creationId="{1055AF3E-D5E0-4C59-829C-A6047CC7CB4A}"/>
          </ac:picMkLst>
        </pc:picChg>
        <pc:picChg chg="add mod">
          <ac:chgData name="Dr Richard Burton" userId="b6e8c661-9531-4e9a-ad34-c2392fecb079" providerId="ADAL" clId="{AB04FD50-FF82-4AA6-806F-828C5070F917}" dt="2022-06-07T12:55:34.776" v="23"/>
          <ac:picMkLst>
            <pc:docMk/>
            <pc:sldMk cId="206018131" sldId="315"/>
            <ac:picMk id="6" creationId="{CE453C47-75D9-4240-82E3-7078987801D2}"/>
          </ac:picMkLst>
        </pc:picChg>
      </pc:sldChg>
      <pc:sldChg chg="addSp modSp">
        <pc:chgData name="Dr Richard Burton" userId="b6e8c661-9531-4e9a-ad34-c2392fecb079" providerId="ADAL" clId="{AB04FD50-FF82-4AA6-806F-828C5070F917}" dt="2022-06-07T12:56:50.838" v="53"/>
        <pc:sldMkLst>
          <pc:docMk/>
          <pc:sldMk cId="1836161664" sldId="317"/>
        </pc:sldMkLst>
        <pc:picChg chg="add mod">
          <ac:chgData name="Dr Richard Burton" userId="b6e8c661-9531-4e9a-ad34-c2392fecb079" providerId="ADAL" clId="{AB04FD50-FF82-4AA6-806F-828C5070F917}" dt="2022-06-07T12:56:50.377" v="52"/>
          <ac:picMkLst>
            <pc:docMk/>
            <pc:sldMk cId="1836161664" sldId="317"/>
            <ac:picMk id="5" creationId="{98C6B1F3-7088-4745-B643-302FB577D7EC}"/>
          </ac:picMkLst>
        </pc:picChg>
        <pc:picChg chg="add mod">
          <ac:chgData name="Dr Richard Burton" userId="b6e8c661-9531-4e9a-ad34-c2392fecb079" providerId="ADAL" clId="{AB04FD50-FF82-4AA6-806F-828C5070F917}" dt="2022-06-07T12:56:50.838" v="53"/>
          <ac:picMkLst>
            <pc:docMk/>
            <pc:sldMk cId="1836161664" sldId="317"/>
            <ac:picMk id="6" creationId="{A8B0B4A4-42BA-4D24-8BC0-E110D55F274A}"/>
          </ac:picMkLst>
        </pc:picChg>
      </pc:sldChg>
      <pc:sldChg chg="addSp modSp">
        <pc:chgData name="Dr Richard Burton" userId="b6e8c661-9531-4e9a-ad34-c2392fecb079" providerId="ADAL" clId="{AB04FD50-FF82-4AA6-806F-828C5070F917}" dt="2022-06-07T12:55:30.736" v="21"/>
        <pc:sldMkLst>
          <pc:docMk/>
          <pc:sldMk cId="3954802792" sldId="319"/>
        </pc:sldMkLst>
        <pc:picChg chg="add mod">
          <ac:chgData name="Dr Richard Burton" userId="b6e8c661-9531-4e9a-ad34-c2392fecb079" providerId="ADAL" clId="{AB04FD50-FF82-4AA6-806F-828C5070F917}" dt="2022-06-07T12:55:30.172" v="20"/>
          <ac:picMkLst>
            <pc:docMk/>
            <pc:sldMk cId="3954802792" sldId="319"/>
            <ac:picMk id="10" creationId="{A3C1308E-A4D7-445A-BB30-75592B1F9E19}"/>
          </ac:picMkLst>
        </pc:picChg>
        <pc:picChg chg="add mod">
          <ac:chgData name="Dr Richard Burton" userId="b6e8c661-9531-4e9a-ad34-c2392fecb079" providerId="ADAL" clId="{AB04FD50-FF82-4AA6-806F-828C5070F917}" dt="2022-06-07T12:55:30.736" v="21"/>
          <ac:picMkLst>
            <pc:docMk/>
            <pc:sldMk cId="3954802792" sldId="319"/>
            <ac:picMk id="11" creationId="{E6913BEE-59B7-4255-B579-BD6ADA64591B}"/>
          </ac:picMkLst>
        </pc:picChg>
      </pc:sldChg>
      <pc:sldChg chg="addSp modSp">
        <pc:chgData name="Dr Richard Burton" userId="b6e8c661-9531-4e9a-ad34-c2392fecb079" providerId="ADAL" clId="{AB04FD50-FF82-4AA6-806F-828C5070F917}" dt="2022-06-07T12:56:17.805" v="39"/>
        <pc:sldMkLst>
          <pc:docMk/>
          <pc:sldMk cId="3231861936" sldId="320"/>
        </pc:sldMkLst>
        <pc:picChg chg="add mod">
          <ac:chgData name="Dr Richard Burton" userId="b6e8c661-9531-4e9a-ad34-c2392fecb079" providerId="ADAL" clId="{AB04FD50-FF82-4AA6-806F-828C5070F917}" dt="2022-06-07T12:56:13.636" v="38"/>
          <ac:picMkLst>
            <pc:docMk/>
            <pc:sldMk cId="3231861936" sldId="320"/>
            <ac:picMk id="6" creationId="{63EFFA52-A4B7-449D-941B-CEFFFB9B10F8}"/>
          </ac:picMkLst>
        </pc:picChg>
        <pc:picChg chg="add mod">
          <ac:chgData name="Dr Richard Burton" userId="b6e8c661-9531-4e9a-ad34-c2392fecb079" providerId="ADAL" clId="{AB04FD50-FF82-4AA6-806F-828C5070F917}" dt="2022-06-07T12:56:17.805" v="39"/>
          <ac:picMkLst>
            <pc:docMk/>
            <pc:sldMk cId="3231861936" sldId="320"/>
            <ac:picMk id="7" creationId="{858EF0B7-131A-42F5-9DBF-DBEE19CC3C84}"/>
          </ac:picMkLst>
        </pc:picChg>
      </pc:sldChg>
      <pc:sldChg chg="addSp modSp">
        <pc:chgData name="Dr Richard Burton" userId="b6e8c661-9531-4e9a-ad34-c2392fecb079" providerId="ADAL" clId="{AB04FD50-FF82-4AA6-806F-828C5070F917}" dt="2022-06-07T12:56:22.008" v="41"/>
        <pc:sldMkLst>
          <pc:docMk/>
          <pc:sldMk cId="1539988477" sldId="321"/>
        </pc:sldMkLst>
        <pc:picChg chg="add mod">
          <ac:chgData name="Dr Richard Burton" userId="b6e8c661-9531-4e9a-ad34-c2392fecb079" providerId="ADAL" clId="{AB04FD50-FF82-4AA6-806F-828C5070F917}" dt="2022-06-07T12:56:21.427" v="40"/>
          <ac:picMkLst>
            <pc:docMk/>
            <pc:sldMk cId="1539988477" sldId="321"/>
            <ac:picMk id="4" creationId="{B42191CA-F24E-467A-8F0E-502D2B5CF761}"/>
          </ac:picMkLst>
        </pc:picChg>
        <pc:picChg chg="add mod">
          <ac:chgData name="Dr Richard Burton" userId="b6e8c661-9531-4e9a-ad34-c2392fecb079" providerId="ADAL" clId="{AB04FD50-FF82-4AA6-806F-828C5070F917}" dt="2022-06-07T12:56:22.008" v="41"/>
          <ac:picMkLst>
            <pc:docMk/>
            <pc:sldMk cId="1539988477" sldId="321"/>
            <ac:picMk id="5" creationId="{F7D564B1-18B1-401D-BC27-9E44BA5A56F3}"/>
          </ac:picMkLst>
        </pc:picChg>
      </pc:sldChg>
      <pc:sldChg chg="addSp modSp">
        <pc:chgData name="Dr Richard Burton" userId="b6e8c661-9531-4e9a-ad34-c2392fecb079" providerId="ADAL" clId="{AB04FD50-FF82-4AA6-806F-828C5070F917}" dt="2022-06-07T12:56:26.460" v="43"/>
        <pc:sldMkLst>
          <pc:docMk/>
          <pc:sldMk cId="1645012599" sldId="322"/>
        </pc:sldMkLst>
        <pc:picChg chg="add mod">
          <ac:chgData name="Dr Richard Burton" userId="b6e8c661-9531-4e9a-ad34-c2392fecb079" providerId="ADAL" clId="{AB04FD50-FF82-4AA6-806F-828C5070F917}" dt="2022-06-07T12:56:25.957" v="42"/>
          <ac:picMkLst>
            <pc:docMk/>
            <pc:sldMk cId="1645012599" sldId="322"/>
            <ac:picMk id="4" creationId="{8E9A49C3-0F3B-4514-AE3B-25D812F82E3D}"/>
          </ac:picMkLst>
        </pc:picChg>
        <pc:picChg chg="add mod">
          <ac:chgData name="Dr Richard Burton" userId="b6e8c661-9531-4e9a-ad34-c2392fecb079" providerId="ADAL" clId="{AB04FD50-FF82-4AA6-806F-828C5070F917}" dt="2022-06-07T12:56:26.460" v="43"/>
          <ac:picMkLst>
            <pc:docMk/>
            <pc:sldMk cId="1645012599" sldId="322"/>
            <ac:picMk id="5" creationId="{655A8D0A-0DFA-4094-9929-2DCD58573232}"/>
          </ac:picMkLst>
        </pc:picChg>
      </pc:sldChg>
      <pc:sldChg chg="addSp modSp">
        <pc:chgData name="Dr Richard Burton" userId="b6e8c661-9531-4e9a-ad34-c2392fecb079" providerId="ADAL" clId="{AB04FD50-FF82-4AA6-806F-828C5070F917}" dt="2022-06-07T12:56:34.998" v="47"/>
        <pc:sldMkLst>
          <pc:docMk/>
          <pc:sldMk cId="325756292" sldId="323"/>
        </pc:sldMkLst>
        <pc:picChg chg="add mod">
          <ac:chgData name="Dr Richard Burton" userId="b6e8c661-9531-4e9a-ad34-c2392fecb079" providerId="ADAL" clId="{AB04FD50-FF82-4AA6-806F-828C5070F917}" dt="2022-06-07T12:56:34.531" v="46"/>
          <ac:picMkLst>
            <pc:docMk/>
            <pc:sldMk cId="325756292" sldId="323"/>
            <ac:picMk id="5" creationId="{984F2467-185A-4BA9-8D82-4B081BF08040}"/>
          </ac:picMkLst>
        </pc:picChg>
        <pc:picChg chg="add mod">
          <ac:chgData name="Dr Richard Burton" userId="b6e8c661-9531-4e9a-ad34-c2392fecb079" providerId="ADAL" clId="{AB04FD50-FF82-4AA6-806F-828C5070F917}" dt="2022-06-07T12:56:34.998" v="47"/>
          <ac:picMkLst>
            <pc:docMk/>
            <pc:sldMk cId="325756292" sldId="323"/>
            <ac:picMk id="6" creationId="{CED80E88-991B-4B68-9134-4088B1B14F9F}"/>
          </ac:picMkLst>
        </pc:picChg>
      </pc:sldChg>
      <pc:sldChg chg="addSp modSp">
        <pc:chgData name="Dr Richard Burton" userId="b6e8c661-9531-4e9a-ad34-c2392fecb079" providerId="ADAL" clId="{AB04FD50-FF82-4AA6-806F-828C5070F917}" dt="2022-06-07T12:56:42.925" v="49"/>
        <pc:sldMkLst>
          <pc:docMk/>
          <pc:sldMk cId="3467391994" sldId="324"/>
        </pc:sldMkLst>
        <pc:picChg chg="add mod">
          <ac:chgData name="Dr Richard Burton" userId="b6e8c661-9531-4e9a-ad34-c2392fecb079" providerId="ADAL" clId="{AB04FD50-FF82-4AA6-806F-828C5070F917}" dt="2022-06-07T12:56:42.481" v="48"/>
          <ac:picMkLst>
            <pc:docMk/>
            <pc:sldMk cId="3467391994" sldId="324"/>
            <ac:picMk id="5" creationId="{61014935-F3F3-48FF-91C3-9B6C3CC24E03}"/>
          </ac:picMkLst>
        </pc:picChg>
        <pc:picChg chg="add mod">
          <ac:chgData name="Dr Richard Burton" userId="b6e8c661-9531-4e9a-ad34-c2392fecb079" providerId="ADAL" clId="{AB04FD50-FF82-4AA6-806F-828C5070F917}" dt="2022-06-07T12:56:42.925" v="49"/>
          <ac:picMkLst>
            <pc:docMk/>
            <pc:sldMk cId="3467391994" sldId="324"/>
            <ac:picMk id="6" creationId="{B48B17A9-DDF5-4526-98E1-C7D654592F93}"/>
          </ac:picMkLst>
        </pc:picChg>
      </pc:sldChg>
      <pc:sldChg chg="addSp modSp">
        <pc:chgData name="Dr Richard Burton" userId="b6e8c661-9531-4e9a-ad34-c2392fecb079" providerId="ADAL" clId="{AB04FD50-FF82-4AA6-806F-828C5070F917}" dt="2022-06-07T12:56:47.291" v="51"/>
        <pc:sldMkLst>
          <pc:docMk/>
          <pc:sldMk cId="4177020336" sldId="325"/>
        </pc:sldMkLst>
        <pc:picChg chg="add mod">
          <ac:chgData name="Dr Richard Burton" userId="b6e8c661-9531-4e9a-ad34-c2392fecb079" providerId="ADAL" clId="{AB04FD50-FF82-4AA6-806F-828C5070F917}" dt="2022-06-07T12:56:46.838" v="50"/>
          <ac:picMkLst>
            <pc:docMk/>
            <pc:sldMk cId="4177020336" sldId="325"/>
            <ac:picMk id="5" creationId="{0488AD50-CC4F-448B-986D-41DEBA44BD94}"/>
          </ac:picMkLst>
        </pc:picChg>
        <pc:picChg chg="add mod">
          <ac:chgData name="Dr Richard Burton" userId="b6e8c661-9531-4e9a-ad34-c2392fecb079" providerId="ADAL" clId="{AB04FD50-FF82-4AA6-806F-828C5070F917}" dt="2022-06-07T12:56:47.291" v="51"/>
          <ac:picMkLst>
            <pc:docMk/>
            <pc:sldMk cId="4177020336" sldId="325"/>
            <ac:picMk id="6" creationId="{2908A9A4-B6D4-486D-A0F0-FEF289EE3D7D}"/>
          </ac:picMkLst>
        </pc:picChg>
      </pc:sldChg>
      <pc:sldChg chg="addSp modSp">
        <pc:chgData name="Dr Richard Burton" userId="b6e8c661-9531-4e9a-ad34-c2392fecb079" providerId="ADAL" clId="{AB04FD50-FF82-4AA6-806F-828C5070F917}" dt="2022-06-07T12:55:38.624" v="25"/>
        <pc:sldMkLst>
          <pc:docMk/>
          <pc:sldMk cId="1267664106" sldId="326"/>
        </pc:sldMkLst>
        <pc:picChg chg="add mod">
          <ac:chgData name="Dr Richard Burton" userId="b6e8c661-9531-4e9a-ad34-c2392fecb079" providerId="ADAL" clId="{AB04FD50-FF82-4AA6-806F-828C5070F917}" dt="2022-06-07T12:55:38.054" v="24"/>
          <ac:picMkLst>
            <pc:docMk/>
            <pc:sldMk cId="1267664106" sldId="326"/>
            <ac:picMk id="4" creationId="{ED96A2BC-1769-4744-95A0-C0CE6A8544BF}"/>
          </ac:picMkLst>
        </pc:picChg>
        <pc:picChg chg="add mod">
          <ac:chgData name="Dr Richard Burton" userId="b6e8c661-9531-4e9a-ad34-c2392fecb079" providerId="ADAL" clId="{AB04FD50-FF82-4AA6-806F-828C5070F917}" dt="2022-06-07T12:55:38.624" v="25"/>
          <ac:picMkLst>
            <pc:docMk/>
            <pc:sldMk cId="1267664106" sldId="326"/>
            <ac:picMk id="5" creationId="{CABDF17C-BF4A-400F-AF7E-D787D97ECBF0}"/>
          </ac:picMkLst>
        </pc:picChg>
      </pc:sldChg>
      <pc:sldChg chg="addSp modSp">
        <pc:chgData name="Dr Richard Burton" userId="b6e8c661-9531-4e9a-ad34-c2392fecb079" providerId="ADAL" clId="{AB04FD50-FF82-4AA6-806F-828C5070F917}" dt="2022-06-07T12:54:33.554" v="3"/>
        <pc:sldMkLst>
          <pc:docMk/>
          <pc:sldMk cId="3998130380" sldId="327"/>
        </pc:sldMkLst>
        <pc:picChg chg="add mod">
          <ac:chgData name="Dr Richard Burton" userId="b6e8c661-9531-4e9a-ad34-c2392fecb079" providerId="ADAL" clId="{AB04FD50-FF82-4AA6-806F-828C5070F917}" dt="2022-06-07T12:54:33.110" v="2"/>
          <ac:picMkLst>
            <pc:docMk/>
            <pc:sldMk cId="3998130380" sldId="327"/>
            <ac:picMk id="4" creationId="{A999DA89-4BA1-4A75-85A4-3F1A20EB2B28}"/>
          </ac:picMkLst>
        </pc:picChg>
        <pc:picChg chg="add mod">
          <ac:chgData name="Dr Richard Burton" userId="b6e8c661-9531-4e9a-ad34-c2392fecb079" providerId="ADAL" clId="{AB04FD50-FF82-4AA6-806F-828C5070F917}" dt="2022-06-07T12:54:33.554" v="3"/>
          <ac:picMkLst>
            <pc:docMk/>
            <pc:sldMk cId="3998130380" sldId="327"/>
            <ac:picMk id="5" creationId="{9A584538-B725-4073-8544-5D7CE7CE46D4}"/>
          </ac:picMkLst>
        </pc:picChg>
      </pc:sldChg>
      <pc:sldChg chg="addSp modSp">
        <pc:chgData name="Dr Richard Burton" userId="b6e8c661-9531-4e9a-ad34-c2392fecb079" providerId="ADAL" clId="{AB04FD50-FF82-4AA6-806F-828C5070F917}" dt="2022-06-07T12:55:03.863" v="11"/>
        <pc:sldMkLst>
          <pc:docMk/>
          <pc:sldMk cId="2957633408" sldId="328"/>
        </pc:sldMkLst>
        <pc:picChg chg="add mod">
          <ac:chgData name="Dr Richard Burton" userId="b6e8c661-9531-4e9a-ad34-c2392fecb079" providerId="ADAL" clId="{AB04FD50-FF82-4AA6-806F-828C5070F917}" dt="2022-06-07T12:55:03.270" v="10"/>
          <ac:picMkLst>
            <pc:docMk/>
            <pc:sldMk cId="2957633408" sldId="328"/>
            <ac:picMk id="6" creationId="{32B4163A-8689-4450-BD39-BFE18BDBFFB5}"/>
          </ac:picMkLst>
        </pc:picChg>
        <pc:picChg chg="add mod">
          <ac:chgData name="Dr Richard Burton" userId="b6e8c661-9531-4e9a-ad34-c2392fecb079" providerId="ADAL" clId="{AB04FD50-FF82-4AA6-806F-828C5070F917}" dt="2022-06-07T12:55:03.863" v="11"/>
          <ac:picMkLst>
            <pc:docMk/>
            <pc:sldMk cId="2957633408" sldId="328"/>
            <ac:picMk id="7" creationId="{643DFA10-2208-4EE4-B8BA-B8B188BB45AF}"/>
          </ac:picMkLst>
        </pc:picChg>
      </pc:sldChg>
      <pc:sldChg chg="addSp modSp">
        <pc:chgData name="Dr Richard Burton" userId="b6e8c661-9531-4e9a-ad34-c2392fecb079" providerId="ADAL" clId="{AB04FD50-FF82-4AA6-806F-828C5070F917}" dt="2022-06-07T12:55:16.969" v="17"/>
        <pc:sldMkLst>
          <pc:docMk/>
          <pc:sldMk cId="4128635251" sldId="329"/>
        </pc:sldMkLst>
        <pc:picChg chg="add mod">
          <ac:chgData name="Dr Richard Burton" userId="b6e8c661-9531-4e9a-ad34-c2392fecb079" providerId="ADAL" clId="{AB04FD50-FF82-4AA6-806F-828C5070F917}" dt="2022-06-07T12:55:16.087" v="16"/>
          <ac:picMkLst>
            <pc:docMk/>
            <pc:sldMk cId="4128635251" sldId="329"/>
            <ac:picMk id="5" creationId="{5251B30A-7975-48D7-8E9E-CD94AD1B92EB}"/>
          </ac:picMkLst>
        </pc:picChg>
        <pc:picChg chg="add mod">
          <ac:chgData name="Dr Richard Burton" userId="b6e8c661-9531-4e9a-ad34-c2392fecb079" providerId="ADAL" clId="{AB04FD50-FF82-4AA6-806F-828C5070F917}" dt="2022-06-07T12:55:16.969" v="17"/>
          <ac:picMkLst>
            <pc:docMk/>
            <pc:sldMk cId="4128635251" sldId="329"/>
            <ac:picMk id="6" creationId="{45D8D656-36BA-4DFD-A2B1-28F39736E01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1"/>
            <a:ext cx="2889938" cy="496332"/>
          </a:xfrm>
          <a:prstGeom prst="rect">
            <a:avLst/>
          </a:prstGeom>
        </p:spPr>
        <p:txBody>
          <a:bodyPr vert="horz" lIns="91440" tIns="45720" rIns="91440" bIns="45720" rtlCol="0"/>
          <a:lstStyle>
            <a:lvl1pPr algn="r">
              <a:defRPr sz="1200"/>
            </a:lvl1pPr>
          </a:lstStyle>
          <a:p>
            <a:fld id="{3FC65939-D55C-43CB-A95E-EB0613C6FBED}" type="datetimeFigureOut">
              <a:rPr lang="en-GB" smtClean="0"/>
              <a:t>07/06/2022</a:t>
            </a:fld>
            <a:endParaRPr lang="en-GB"/>
          </a:p>
        </p:txBody>
      </p:sp>
      <p:sp>
        <p:nvSpPr>
          <p:cNvPr id="4" name="Footer Placeholder 3"/>
          <p:cNvSpPr>
            <a:spLocks noGrp="1"/>
          </p:cNvSpPr>
          <p:nvPr>
            <p:ph type="ftr" sz="quarter" idx="2"/>
          </p:nvPr>
        </p:nvSpPr>
        <p:spPr>
          <a:xfrm>
            <a:off x="0" y="9428584"/>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6332"/>
          </a:xfrm>
          <a:prstGeom prst="rect">
            <a:avLst/>
          </a:prstGeom>
        </p:spPr>
        <p:txBody>
          <a:bodyPr vert="horz" lIns="91440" tIns="45720" rIns="91440" bIns="45720" rtlCol="0" anchor="b"/>
          <a:lstStyle>
            <a:lvl1pPr algn="r">
              <a:defRPr sz="1200"/>
            </a:lvl1pPr>
          </a:lstStyle>
          <a:p>
            <a:fld id="{7AC7B861-319A-4BB2-BB1E-0696DBA2D67E}" type="slidenum">
              <a:rPr lang="en-GB" smtClean="0"/>
              <a:t>‹#›</a:t>
            </a:fld>
            <a:endParaRPr lang="en-GB"/>
          </a:p>
        </p:txBody>
      </p:sp>
    </p:spTree>
    <p:extLst>
      <p:ext uri="{BB962C8B-B14F-4D97-AF65-F5344CB8AC3E}">
        <p14:creationId xmlns:p14="http://schemas.microsoft.com/office/powerpoint/2010/main" val="1862216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73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6734"/>
          </a:xfrm>
          <a:prstGeom prst="rect">
            <a:avLst/>
          </a:prstGeom>
        </p:spPr>
        <p:txBody>
          <a:bodyPr vert="horz" lIns="91440" tIns="45720" rIns="91440" bIns="45720" rtlCol="0"/>
          <a:lstStyle>
            <a:lvl1pPr algn="r">
              <a:defRPr sz="1200"/>
            </a:lvl1pPr>
          </a:lstStyle>
          <a:p>
            <a:fld id="{6B43ADB1-3110-417B-B0D9-26410DF5D271}" type="datetimeFigureOut">
              <a:rPr lang="en-GB" smtClean="0"/>
              <a:t>07/06/2022</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14952"/>
            <a:ext cx="5335588" cy="44673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97"/>
            <a:ext cx="2889250" cy="4967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8297"/>
            <a:ext cx="2889250" cy="496733"/>
          </a:xfrm>
          <a:prstGeom prst="rect">
            <a:avLst/>
          </a:prstGeom>
        </p:spPr>
        <p:txBody>
          <a:bodyPr vert="horz" lIns="91440" tIns="45720" rIns="91440" bIns="45720" rtlCol="0" anchor="b"/>
          <a:lstStyle>
            <a:lvl1pPr algn="r">
              <a:defRPr sz="1200"/>
            </a:lvl1pPr>
          </a:lstStyle>
          <a:p>
            <a:fld id="{74429BD9-4041-4FFB-8070-8E3E9BAC8C94}" type="slidenum">
              <a:rPr lang="en-GB" smtClean="0"/>
              <a:t>‹#›</a:t>
            </a:fld>
            <a:endParaRPr lang="en-GB"/>
          </a:p>
        </p:txBody>
      </p:sp>
    </p:spTree>
    <p:extLst>
      <p:ext uri="{BB962C8B-B14F-4D97-AF65-F5344CB8AC3E}">
        <p14:creationId xmlns:p14="http://schemas.microsoft.com/office/powerpoint/2010/main" val="390837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29BD9-4041-4FFB-8070-8E3E9BAC8C94}" type="slidenum">
              <a:rPr lang="en-GB" smtClean="0"/>
              <a:t>2</a:t>
            </a:fld>
            <a:endParaRPr lang="en-GB"/>
          </a:p>
        </p:txBody>
      </p:sp>
    </p:spTree>
    <p:extLst>
      <p:ext uri="{BB962C8B-B14F-4D97-AF65-F5344CB8AC3E}">
        <p14:creationId xmlns:p14="http://schemas.microsoft.com/office/powerpoint/2010/main" val="260005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34699-BAFF-4C82-A812-AEF5CA0C9DEF}" type="slidenum">
              <a:rPr lang="en-GB" altLang="en-US"/>
              <a:pPr/>
              <a:t>5</a:t>
            </a:fld>
            <a:endParaRPr lang="en-GB" altLang="en-US"/>
          </a:p>
        </p:txBody>
      </p:sp>
      <p:sp>
        <p:nvSpPr>
          <p:cNvPr id="68610" name="Rectangle 2"/>
          <p:cNvSpPr>
            <a:spLocks noGrp="1" noRot="1" noChangeAspect="1" noChangeArrowheads="1" noTextEdit="1"/>
          </p:cNvSpPr>
          <p:nvPr>
            <p:ph type="sldImg"/>
          </p:nvPr>
        </p:nvSpPr>
        <p:spPr>
          <a:xfrm>
            <a:off x="549275" y="808038"/>
            <a:ext cx="5387975" cy="4041775"/>
          </a:xfrm>
          <a:ln/>
        </p:spPr>
      </p:sp>
      <p:sp>
        <p:nvSpPr>
          <p:cNvPr id="68611" name="Rectangle 3"/>
          <p:cNvSpPr>
            <a:spLocks noGrp="1" noChangeArrowheads="1"/>
          </p:cNvSpPr>
          <p:nvPr>
            <p:ph type="body" idx="1"/>
          </p:nvPr>
        </p:nvSpPr>
        <p:spPr>
          <a:xfrm>
            <a:off x="864511" y="5120148"/>
            <a:ext cx="4756357" cy="4847852"/>
          </a:xfrm>
        </p:spPr>
        <p:txBody>
          <a:bodyPr/>
          <a:lstStyle/>
          <a:p>
            <a:pPr>
              <a:buFontTx/>
              <a:buChar char="•"/>
            </a:pPr>
            <a:r>
              <a:rPr lang="en-GB" altLang="en-US"/>
              <a:t>Nearly 90 % of dermatitis cases in cleaners is of the irritant type (as reported to EPIDERM by dermatologists 2002-2004).</a:t>
            </a:r>
          </a:p>
        </p:txBody>
      </p:sp>
    </p:spTree>
    <p:extLst>
      <p:ext uri="{BB962C8B-B14F-4D97-AF65-F5344CB8AC3E}">
        <p14:creationId xmlns:p14="http://schemas.microsoft.com/office/powerpoint/2010/main" val="218519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9210AD-0C2C-4D97-9A36-221AFA51C298}" type="slidenum">
              <a:rPr lang="en-GB" smtClean="0"/>
              <a:t>8</a:t>
            </a:fld>
            <a:endParaRPr lang="en-GB"/>
          </a:p>
        </p:txBody>
      </p:sp>
    </p:spTree>
    <p:extLst>
      <p:ext uri="{BB962C8B-B14F-4D97-AF65-F5344CB8AC3E}">
        <p14:creationId xmlns:p14="http://schemas.microsoft.com/office/powerpoint/2010/main" val="244219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29BD9-4041-4FFB-8070-8E3E9BAC8C94}" type="slidenum">
              <a:rPr lang="en-GB" smtClean="0"/>
              <a:t>14</a:t>
            </a:fld>
            <a:endParaRPr lang="en-GB"/>
          </a:p>
        </p:txBody>
      </p:sp>
    </p:spTree>
    <p:extLst>
      <p:ext uri="{BB962C8B-B14F-4D97-AF65-F5344CB8AC3E}">
        <p14:creationId xmlns:p14="http://schemas.microsoft.com/office/powerpoint/2010/main" val="46646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429BD9-4041-4FFB-8070-8E3E9BAC8C94}" type="slidenum">
              <a:rPr lang="en-GB" smtClean="0"/>
              <a:t>25</a:t>
            </a:fld>
            <a:endParaRPr lang="en-GB"/>
          </a:p>
        </p:txBody>
      </p:sp>
    </p:spTree>
    <p:extLst>
      <p:ext uri="{BB962C8B-B14F-4D97-AF65-F5344CB8AC3E}">
        <p14:creationId xmlns:p14="http://schemas.microsoft.com/office/powerpoint/2010/main" val="1842671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CFAE82-8EC8-46B2-A76B-C3CD77BE3D37}"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52DDA-83B9-4E7E-8E86-7AC774870D02}" type="slidenum">
              <a:rPr lang="en-GB" smtClean="0"/>
              <a:t>‹#›</a:t>
            </a:fld>
            <a:endParaRPr lang="en-GB"/>
          </a:p>
        </p:txBody>
      </p:sp>
    </p:spTree>
    <p:extLst>
      <p:ext uri="{BB962C8B-B14F-4D97-AF65-F5344CB8AC3E}">
        <p14:creationId xmlns:p14="http://schemas.microsoft.com/office/powerpoint/2010/main" val="389047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CFAE82-8EC8-46B2-A76B-C3CD77BE3D37}"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52DDA-83B9-4E7E-8E86-7AC774870D02}" type="slidenum">
              <a:rPr lang="en-GB" smtClean="0"/>
              <a:t>‹#›</a:t>
            </a:fld>
            <a:endParaRPr lang="en-GB"/>
          </a:p>
        </p:txBody>
      </p:sp>
    </p:spTree>
    <p:extLst>
      <p:ext uri="{BB962C8B-B14F-4D97-AF65-F5344CB8AC3E}">
        <p14:creationId xmlns:p14="http://schemas.microsoft.com/office/powerpoint/2010/main" val="125406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CFAE82-8EC8-46B2-A76B-C3CD77BE3D37}"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52DDA-83B9-4E7E-8E86-7AC774870D02}" type="slidenum">
              <a:rPr lang="en-GB" smtClean="0"/>
              <a:t>‹#›</a:t>
            </a:fld>
            <a:endParaRPr lang="en-GB"/>
          </a:p>
        </p:txBody>
      </p:sp>
    </p:spTree>
    <p:extLst>
      <p:ext uri="{BB962C8B-B14F-4D97-AF65-F5344CB8AC3E}">
        <p14:creationId xmlns:p14="http://schemas.microsoft.com/office/powerpoint/2010/main" val="127670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CFAE82-8EC8-46B2-A76B-C3CD77BE3D37}"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52DDA-83B9-4E7E-8E86-7AC774870D02}" type="slidenum">
              <a:rPr lang="en-GB" smtClean="0"/>
              <a:t>‹#›</a:t>
            </a:fld>
            <a:endParaRPr lang="en-GB"/>
          </a:p>
        </p:txBody>
      </p:sp>
    </p:spTree>
    <p:extLst>
      <p:ext uri="{BB962C8B-B14F-4D97-AF65-F5344CB8AC3E}">
        <p14:creationId xmlns:p14="http://schemas.microsoft.com/office/powerpoint/2010/main" val="302060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CFAE82-8EC8-46B2-A76B-C3CD77BE3D37}"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52DDA-83B9-4E7E-8E86-7AC774870D02}" type="slidenum">
              <a:rPr lang="en-GB" smtClean="0"/>
              <a:t>‹#›</a:t>
            </a:fld>
            <a:endParaRPr lang="en-GB"/>
          </a:p>
        </p:txBody>
      </p:sp>
    </p:spTree>
    <p:extLst>
      <p:ext uri="{BB962C8B-B14F-4D97-AF65-F5344CB8AC3E}">
        <p14:creationId xmlns:p14="http://schemas.microsoft.com/office/powerpoint/2010/main" val="77947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CFAE82-8EC8-46B2-A76B-C3CD77BE3D37}" type="datetimeFigureOut">
              <a:rPr lang="en-GB" smtClean="0"/>
              <a:t>07/06/2022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52DDA-83B9-4E7E-8E86-7AC774870D02}" type="slidenum">
              <a:rPr lang="en-GB" smtClean="0"/>
              <a:t>‹#›</a:t>
            </a:fld>
            <a:endParaRPr lang="en-GB"/>
          </a:p>
        </p:txBody>
      </p:sp>
    </p:spTree>
    <p:extLst>
      <p:ext uri="{BB962C8B-B14F-4D97-AF65-F5344CB8AC3E}">
        <p14:creationId xmlns:p14="http://schemas.microsoft.com/office/powerpoint/2010/main" val="361878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CFAE82-8EC8-46B2-A76B-C3CD77BE3D37}" type="datetimeFigureOut">
              <a:rPr lang="en-GB" smtClean="0"/>
              <a:t>07/06/2022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852DDA-83B9-4E7E-8E86-7AC774870D02}" type="slidenum">
              <a:rPr lang="en-GB" smtClean="0"/>
              <a:t>‹#›</a:t>
            </a:fld>
            <a:endParaRPr lang="en-GB"/>
          </a:p>
        </p:txBody>
      </p:sp>
    </p:spTree>
    <p:extLst>
      <p:ext uri="{BB962C8B-B14F-4D97-AF65-F5344CB8AC3E}">
        <p14:creationId xmlns:p14="http://schemas.microsoft.com/office/powerpoint/2010/main" val="140408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CFAE82-8EC8-46B2-A76B-C3CD77BE3D37}" type="datetimeFigureOut">
              <a:rPr lang="en-GB" smtClean="0"/>
              <a:t>07/06/2022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852DDA-83B9-4E7E-8E86-7AC774870D02}" type="slidenum">
              <a:rPr lang="en-GB" smtClean="0"/>
              <a:t>‹#›</a:t>
            </a:fld>
            <a:endParaRPr lang="en-GB"/>
          </a:p>
        </p:txBody>
      </p:sp>
    </p:spTree>
    <p:extLst>
      <p:ext uri="{BB962C8B-B14F-4D97-AF65-F5344CB8AC3E}">
        <p14:creationId xmlns:p14="http://schemas.microsoft.com/office/powerpoint/2010/main" val="115112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FAE82-8EC8-46B2-A76B-C3CD77BE3D37}" type="datetimeFigureOut">
              <a:rPr lang="en-GB" smtClean="0"/>
              <a:t>07/06/2022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852DDA-83B9-4E7E-8E86-7AC774870D02}" type="slidenum">
              <a:rPr lang="en-GB" smtClean="0"/>
              <a:t>‹#›</a:t>
            </a:fld>
            <a:endParaRPr lang="en-GB"/>
          </a:p>
        </p:txBody>
      </p:sp>
    </p:spTree>
    <p:extLst>
      <p:ext uri="{BB962C8B-B14F-4D97-AF65-F5344CB8AC3E}">
        <p14:creationId xmlns:p14="http://schemas.microsoft.com/office/powerpoint/2010/main" val="309487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CFAE82-8EC8-46B2-A76B-C3CD77BE3D37}" type="datetimeFigureOut">
              <a:rPr lang="en-GB" smtClean="0"/>
              <a:t>07/06/2022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52DDA-83B9-4E7E-8E86-7AC774870D02}" type="slidenum">
              <a:rPr lang="en-GB" smtClean="0"/>
              <a:t>‹#›</a:t>
            </a:fld>
            <a:endParaRPr lang="en-GB"/>
          </a:p>
        </p:txBody>
      </p:sp>
    </p:spTree>
    <p:extLst>
      <p:ext uri="{BB962C8B-B14F-4D97-AF65-F5344CB8AC3E}">
        <p14:creationId xmlns:p14="http://schemas.microsoft.com/office/powerpoint/2010/main" val="3660756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CFAE82-8EC8-46B2-A76B-C3CD77BE3D37}" type="datetimeFigureOut">
              <a:rPr lang="en-GB" smtClean="0"/>
              <a:t>07/06/2022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52DDA-83B9-4E7E-8E86-7AC774870D02}" type="slidenum">
              <a:rPr lang="en-GB" smtClean="0"/>
              <a:t>‹#›</a:t>
            </a:fld>
            <a:endParaRPr lang="en-GB"/>
          </a:p>
        </p:txBody>
      </p:sp>
    </p:spTree>
    <p:extLst>
      <p:ext uri="{BB962C8B-B14F-4D97-AF65-F5344CB8AC3E}">
        <p14:creationId xmlns:p14="http://schemas.microsoft.com/office/powerpoint/2010/main" val="247549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FAE82-8EC8-46B2-A76B-C3CD77BE3D37}" type="datetimeFigureOut">
              <a:rPr lang="en-GB" smtClean="0"/>
              <a:t>07/06/2022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52DDA-83B9-4E7E-8E86-7AC774870D02}" type="slidenum">
              <a:rPr lang="en-GB" smtClean="0"/>
              <a:t>‹#›</a:t>
            </a:fld>
            <a:endParaRPr lang="en-GB"/>
          </a:p>
        </p:txBody>
      </p:sp>
    </p:spTree>
    <p:extLst>
      <p:ext uri="{BB962C8B-B14F-4D97-AF65-F5344CB8AC3E}">
        <p14:creationId xmlns:p14="http://schemas.microsoft.com/office/powerpoint/2010/main" val="4060356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jpeg"/><Relationship Id="rId4" Type="http://schemas.openxmlformats.org/officeDocument/2006/relationships/image" Target="../media/image16.jpg"/><Relationship Id="rId9" Type="http://schemas.openxmlformats.org/officeDocument/2006/relationships/image" Target="cid:image001.jpg@01D85579.79AF394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cid:image001.jpg@01D85579.79AF3940" TargetMode="Externa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cid:image001.jpg@01D85579.79AF394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3.jpeg"/><Relationship Id="rId7" Type="http://schemas.openxmlformats.org/officeDocument/2006/relationships/image" Target="cid:image001.jpg@01D85579.79AF3940"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cid:image001.jpg@01D85579.79AF39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cid:image001.jpg@01D85579.79AF394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jpeg"/><Relationship Id="rId7" Type="http://schemas.openxmlformats.org/officeDocument/2006/relationships/image" Target="cid:image001.jpg@01D85579.79AF3940"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cid:image001.jpg@01D85579.79AF39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cid:image001.jpg@01D85579.79AF3940" TargetMode="Externa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cid:image001.jpg@01D85579.79AF3940" TargetMode="Externa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cid:image001.jpg@01D85579.79AF39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cid:image001.jpg@01D85579.79AF3940" TargetMode="Externa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https://www.nhs.uk/conditions/anaphylaxis/"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cid:image001.jpg@01D85579.79AF3940" TargetMode="Externa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340768"/>
            <a:ext cx="8640960" cy="1470025"/>
          </a:xfrm>
        </p:spPr>
        <p:txBody>
          <a:bodyPr>
            <a:noAutofit/>
          </a:bodyPr>
          <a:lstStyle/>
          <a:p>
            <a:r>
              <a:rPr lang="en-GB" sz="3200" b="1"/>
              <a:t>Section </a:t>
            </a:r>
            <a:r>
              <a:rPr lang="en-GB" sz="3200" b="1" dirty="0"/>
              <a:t>4:</a:t>
            </a:r>
            <a:br>
              <a:rPr lang="en-GB" sz="3200" b="1" dirty="0"/>
            </a:br>
            <a:r>
              <a:rPr lang="en-GB" sz="3200" b="1" dirty="0"/>
              <a:t>Common non-infectious hazards and their sources</a:t>
            </a:r>
          </a:p>
        </p:txBody>
      </p:sp>
      <p:sp>
        <p:nvSpPr>
          <p:cNvPr id="3" name="Subtitle 2"/>
          <p:cNvSpPr>
            <a:spLocks noGrp="1"/>
          </p:cNvSpPr>
          <p:nvPr>
            <p:ph type="subTitle" idx="1"/>
          </p:nvPr>
        </p:nvSpPr>
        <p:spPr>
          <a:xfrm>
            <a:off x="1115616" y="3573016"/>
            <a:ext cx="7128792" cy="1775048"/>
          </a:xfrm>
        </p:spPr>
        <p:txBody>
          <a:bodyPr>
            <a:noAutofit/>
          </a:bodyPr>
          <a:lstStyle/>
          <a:p>
            <a:r>
              <a:rPr lang="en-GB" sz="2800" i="1" dirty="0">
                <a:solidFill>
                  <a:schemeClr val="tx1"/>
                </a:solidFill>
              </a:rPr>
              <a:t>‘Hazards which cannot be spread from one person to another and are caused by genetics, lifestyle and environmental exposures’</a:t>
            </a:r>
          </a:p>
        </p:txBody>
      </p:sp>
      <p:pic>
        <p:nvPicPr>
          <p:cNvPr id="4" name="Picture 3" descr="A picture containing text&#10;&#10;Description automatically generated">
            <a:extLst>
              <a:ext uri="{FF2B5EF4-FFF2-40B4-BE49-F238E27FC236}">
                <a16:creationId xmlns:a16="http://schemas.microsoft.com/office/drawing/2014/main" id="{55089FF4-7C52-4117-A9DE-E593F9FED550}"/>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68D16E9C-0795-4706-91D7-100D89D25993}"/>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4068322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br>
              <a:rPr lang="en-GB" sz="3600" b="1" dirty="0"/>
            </a:br>
            <a:r>
              <a:rPr lang="en-GB" sz="3600" b="1" dirty="0"/>
              <a:t>Allergies - sources</a:t>
            </a:r>
            <a:br>
              <a:rPr lang="en-GB" sz="3200" b="1" dirty="0"/>
            </a:br>
            <a:br>
              <a:rPr lang="en-GB" sz="3200" b="1" dirty="0"/>
            </a:br>
            <a:endParaRPr lang="en-GB" sz="3200" b="1" dirty="0"/>
          </a:p>
        </p:txBody>
      </p:sp>
      <p:sp>
        <p:nvSpPr>
          <p:cNvPr id="3" name="Content Placeholder 2"/>
          <p:cNvSpPr>
            <a:spLocks noGrp="1"/>
          </p:cNvSpPr>
          <p:nvPr>
            <p:ph idx="1"/>
          </p:nvPr>
        </p:nvSpPr>
        <p:spPr>
          <a:xfrm>
            <a:off x="457200" y="2132856"/>
            <a:ext cx="8229600" cy="3993307"/>
          </a:xfrm>
        </p:spPr>
        <p:txBody>
          <a:bodyPr/>
          <a:lstStyle/>
          <a:p>
            <a:pPr marL="0" indent="0" algn="ctr">
              <a:buNone/>
            </a:pPr>
            <a:endParaRPr lang="en-GB" dirty="0"/>
          </a:p>
          <a:p>
            <a:pPr marL="0" indent="0" algn="ctr">
              <a:buNone/>
            </a:pPr>
            <a:endParaRPr lang="en-GB" dirty="0"/>
          </a:p>
          <a:p>
            <a:pPr algn="ctr"/>
            <a:endParaRPr lang="en-GB" dirty="0"/>
          </a:p>
          <a:p>
            <a:pPr algn="ctr"/>
            <a:endParaRPr lang="en-GB" dirty="0"/>
          </a:p>
        </p:txBody>
      </p:sp>
      <p:pic>
        <p:nvPicPr>
          <p:cNvPr id="5123" name="Picture 3" descr="U:\DefaultHome\Objects\WinTalk\655bb47c-31d4-4e46-b4d5-a7f0ef7922ca\late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1281" y="1716778"/>
            <a:ext cx="2239797" cy="16807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BA36\HomeJ\JonesS058\My Documents\1 - MyTempFiles\Piercing jewel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705" y="3968604"/>
            <a:ext cx="2153119" cy="2153119"/>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013" y="1235123"/>
            <a:ext cx="2304256" cy="2304256"/>
          </a:xfrm>
          <a:prstGeom prst="rect">
            <a:avLst/>
          </a:prstGeom>
        </p:spPr>
      </p:pic>
      <p:pic>
        <p:nvPicPr>
          <p:cNvPr id="1027" name="Picture 3" descr="\\HBA36\HomeJ\JonesS058\My Documents\1 - MyTempFiles\My Pictures\Black in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9364" y="4293096"/>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DefaultHome\Objects\blister-Syst7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2669" y="1592569"/>
            <a:ext cx="2675638" cy="19291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U:\DefaultHome\Objects\Acupuncture Needles. BAc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0529" y="4293096"/>
            <a:ext cx="2665457" cy="17703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10;&#10;Description automatically generated">
            <a:extLst>
              <a:ext uri="{FF2B5EF4-FFF2-40B4-BE49-F238E27FC236}">
                <a16:creationId xmlns:a16="http://schemas.microsoft.com/office/drawing/2014/main" id="{A3C1308E-A4D7-445A-BB30-75592B1F9E19}"/>
              </a:ext>
            </a:extLst>
          </p:cNvPr>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11" name="Picture 10" descr="RSPH_M_4C">
            <a:extLst>
              <a:ext uri="{FF2B5EF4-FFF2-40B4-BE49-F238E27FC236}">
                <a16:creationId xmlns:a16="http://schemas.microsoft.com/office/drawing/2014/main" id="{E6913BEE-59B7-4255-B579-BD6ADA64591B}"/>
              </a:ext>
            </a:extLst>
          </p:cNvPr>
          <p:cNvPicPr>
            <a:picLocks noChangeAspect="1"/>
          </p:cNvPicPr>
          <p:nvPr/>
        </p:nvPicPr>
        <p:blipFill>
          <a:blip r:embed="rId10"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95480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Allergens - Routes of contamination</a:t>
            </a:r>
          </a:p>
        </p:txBody>
      </p:sp>
      <p:sp>
        <p:nvSpPr>
          <p:cNvPr id="5" name="Content Placeholder 4"/>
          <p:cNvSpPr>
            <a:spLocks noGrp="1"/>
          </p:cNvSpPr>
          <p:nvPr>
            <p:ph idx="1"/>
          </p:nvPr>
        </p:nvSpPr>
        <p:spPr>
          <a:xfrm>
            <a:off x="467544" y="1844824"/>
            <a:ext cx="8229600" cy="4320480"/>
          </a:xfrm>
        </p:spPr>
        <p:txBody>
          <a:bodyPr>
            <a:normAutofit fontScale="85000" lnSpcReduction="20000"/>
          </a:bodyPr>
          <a:lstStyle/>
          <a:p>
            <a:pPr marL="341313" indent="-341313">
              <a:buClr>
                <a:srgbClr val="CC0000"/>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a:t>Direct contact (accidental or otherwise)</a:t>
            </a:r>
          </a:p>
          <a:p>
            <a:pPr marL="741363" lvl="1" indent="-284163">
              <a:buClr>
                <a:srgbClr val="CC0000"/>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a:t>	washing/shampooing hair with bare hands</a:t>
            </a:r>
          </a:p>
          <a:p>
            <a:pPr marL="341313" indent="-341313">
              <a:buClr>
                <a:srgbClr val="CC0000"/>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a:t>Direct handling</a:t>
            </a:r>
          </a:p>
          <a:p>
            <a:pPr marL="741363" lvl="1" indent="-284163">
              <a:buClr>
                <a:srgbClr val="CC0000"/>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a:t>	handling equipment soaked in chemicals</a:t>
            </a:r>
          </a:p>
          <a:p>
            <a:pPr marL="341313" indent="-341313">
              <a:buClr>
                <a:srgbClr val="CC0000"/>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a:t>Indirect handling</a:t>
            </a:r>
          </a:p>
          <a:p>
            <a:pPr marL="741363" lvl="1" indent="-341313">
              <a:buClr>
                <a:srgbClr val="CC0000"/>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a:t>Contaminated surfaces</a:t>
            </a:r>
          </a:p>
          <a:p>
            <a:pPr marL="741363" lvl="1" indent="-284163">
              <a:buClr>
                <a:srgbClr val="CC0000"/>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a:t>	clothing/tools/containers</a:t>
            </a:r>
          </a:p>
          <a:p>
            <a:pPr marL="341313" indent="-341313">
              <a:buClr>
                <a:srgbClr val="CC0000"/>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a:t>Splashing</a:t>
            </a:r>
          </a:p>
          <a:p>
            <a:pPr marL="741363" lvl="1" indent="-284163">
              <a:buClr>
                <a:srgbClr val="CC0000"/>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a:t>	mixing/handling inks</a:t>
            </a:r>
          </a:p>
          <a:p>
            <a:pPr marL="741363" lvl="1" indent="-284163">
              <a:buClr>
                <a:srgbClr val="CC0000"/>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a:t>Depositing</a:t>
            </a:r>
          </a:p>
          <a:p>
            <a:pPr marL="741363" lvl="1" indent="-284163">
              <a:buClr>
                <a:srgbClr val="CC0000"/>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a:t>	aerosols/dust</a:t>
            </a:r>
          </a:p>
          <a:p>
            <a:endParaRPr lang="en-GB" dirty="0"/>
          </a:p>
        </p:txBody>
      </p:sp>
      <p:pic>
        <p:nvPicPr>
          <p:cNvPr id="4" name="Picture 3" descr="A picture containing text&#10;&#10;Description automatically generated">
            <a:extLst>
              <a:ext uri="{FF2B5EF4-FFF2-40B4-BE49-F238E27FC236}">
                <a16:creationId xmlns:a16="http://schemas.microsoft.com/office/drawing/2014/main" id="{1055AF3E-D5E0-4C59-829C-A6047CC7CB4A}"/>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CE453C47-75D9-4240-82E3-7078987801D2}"/>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0601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b="1" dirty="0"/>
              <a:t>Allergies: Minimising risks</a:t>
            </a:r>
          </a:p>
        </p:txBody>
      </p:sp>
      <p:sp>
        <p:nvSpPr>
          <p:cNvPr id="3" name="Content Placeholder 2"/>
          <p:cNvSpPr>
            <a:spLocks noGrp="1"/>
          </p:cNvSpPr>
          <p:nvPr>
            <p:ph idx="1"/>
          </p:nvPr>
        </p:nvSpPr>
        <p:spPr>
          <a:xfrm>
            <a:off x="457200" y="1340768"/>
            <a:ext cx="8229600" cy="4785395"/>
          </a:xfrm>
        </p:spPr>
        <p:txBody>
          <a:bodyPr>
            <a:normAutofit lnSpcReduction="10000"/>
          </a:bodyPr>
          <a:lstStyle/>
          <a:p>
            <a:r>
              <a:rPr lang="en-GB" sz="2400" dirty="0"/>
              <a:t>Thorough pre consultation with client</a:t>
            </a:r>
          </a:p>
          <a:p>
            <a:pPr marL="0" indent="0">
              <a:buNone/>
            </a:pPr>
            <a:r>
              <a:rPr lang="en-GB" sz="2400" dirty="0"/>
              <a:t> </a:t>
            </a:r>
          </a:p>
          <a:p>
            <a:r>
              <a:rPr lang="en-GB" sz="2400" dirty="0"/>
              <a:t>Awareness and avoidance</a:t>
            </a:r>
          </a:p>
          <a:p>
            <a:pPr marL="457200" lvl="1" indent="0">
              <a:buNone/>
            </a:pPr>
            <a:endParaRPr lang="en-GB" sz="2400" dirty="0"/>
          </a:p>
          <a:p>
            <a:r>
              <a:rPr lang="en-GB" sz="2400" dirty="0"/>
              <a:t>PPE</a:t>
            </a:r>
          </a:p>
          <a:p>
            <a:pPr marL="0" indent="0">
              <a:buNone/>
            </a:pPr>
            <a:endParaRPr lang="en-GB" sz="2400" dirty="0"/>
          </a:p>
          <a:p>
            <a:r>
              <a:rPr lang="en-GB" sz="2400" dirty="0"/>
              <a:t>Skin patches </a:t>
            </a:r>
          </a:p>
          <a:p>
            <a:endParaRPr lang="en-GB" sz="2400" dirty="0"/>
          </a:p>
          <a:p>
            <a:r>
              <a:rPr lang="en-GB" sz="2400" dirty="0"/>
              <a:t>Sourcing products and equipment from reputable suppliers</a:t>
            </a:r>
          </a:p>
          <a:p>
            <a:pPr marL="0" indent="0">
              <a:buNone/>
            </a:pPr>
            <a:endParaRPr lang="en-GB" sz="2400" dirty="0"/>
          </a:p>
          <a:p>
            <a:r>
              <a:rPr lang="en-GB" sz="2400" dirty="0"/>
              <a:t>Good hygiene practices</a:t>
            </a:r>
          </a:p>
        </p:txBody>
      </p:sp>
      <p:pic>
        <p:nvPicPr>
          <p:cNvPr id="4" name="Picture 3" descr="A picture containing text&#10;&#10;Description automatically generated">
            <a:extLst>
              <a:ext uri="{FF2B5EF4-FFF2-40B4-BE49-F238E27FC236}">
                <a16:creationId xmlns:a16="http://schemas.microsoft.com/office/drawing/2014/main" id="{ED96A2BC-1769-4744-95A0-C0CE6A8544BF}"/>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CABDF17C-BF4A-400F-AF7E-D787D97ECBF0}"/>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26766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Case studies</a:t>
            </a:r>
          </a:p>
        </p:txBody>
      </p:sp>
      <p:sp>
        <p:nvSpPr>
          <p:cNvPr id="3" name="Content Placeholder 2"/>
          <p:cNvSpPr>
            <a:spLocks noGrp="1"/>
          </p:cNvSpPr>
          <p:nvPr>
            <p:ph idx="1"/>
          </p:nvPr>
        </p:nvSpPr>
        <p:spPr/>
        <p:txBody>
          <a:bodyPr>
            <a:normAutofit/>
          </a:bodyPr>
          <a:lstStyle/>
          <a:p>
            <a:pPr marL="514350" indent="-514350" algn="ctr">
              <a:buFont typeface="+mj-lt"/>
              <a:buAutoNum type="arabicPeriod"/>
            </a:pPr>
            <a:r>
              <a:rPr lang="en-GB" sz="2800" dirty="0"/>
              <a:t>A client thinks they maybe allergic to cobalt</a:t>
            </a:r>
          </a:p>
          <a:p>
            <a:pPr marL="514350" indent="-514350" algn="ctr">
              <a:buFont typeface="+mj-lt"/>
              <a:buAutoNum type="arabicPeriod"/>
            </a:pPr>
            <a:endParaRPr lang="en-GB" sz="2800" dirty="0"/>
          </a:p>
          <a:p>
            <a:pPr marL="514350" indent="-514350" algn="ctr">
              <a:buFont typeface="+mj-lt"/>
              <a:buAutoNum type="arabicPeriod"/>
            </a:pPr>
            <a:r>
              <a:rPr lang="en-GB" sz="2800" dirty="0"/>
              <a:t>A client says they think they are allergic to condoms</a:t>
            </a:r>
          </a:p>
          <a:p>
            <a:pPr marL="514350" indent="-514350" algn="ctr">
              <a:buFont typeface="+mj-lt"/>
              <a:buAutoNum type="arabicPeriod"/>
            </a:pPr>
            <a:endParaRPr lang="en-GB" sz="2800" dirty="0"/>
          </a:p>
          <a:p>
            <a:pPr marL="514350" indent="-514350" algn="ctr">
              <a:buFont typeface="+mj-lt"/>
              <a:buAutoNum type="arabicPeriod"/>
            </a:pPr>
            <a:r>
              <a:rPr lang="en-GB" sz="2800" dirty="0"/>
              <a:t>A client advises you that they have an allergy to gold</a:t>
            </a:r>
          </a:p>
          <a:p>
            <a:pPr marL="514350" indent="-514350" algn="ctr">
              <a:buFont typeface="+mj-lt"/>
              <a:buAutoNum type="arabicPeriod"/>
            </a:pPr>
            <a:endParaRPr lang="en-GB" sz="2800" dirty="0"/>
          </a:p>
          <a:p>
            <a:pPr marL="0" indent="0" algn="ctr">
              <a:buNone/>
            </a:pPr>
            <a:r>
              <a:rPr lang="en-GB" sz="2400" b="1" dirty="0">
                <a:solidFill>
                  <a:srgbClr val="FF0000"/>
                </a:solidFill>
              </a:rPr>
              <a:t>In each example discuss your thought process and actions?</a:t>
            </a:r>
          </a:p>
        </p:txBody>
      </p:sp>
      <p:pic>
        <p:nvPicPr>
          <p:cNvPr id="4" name="Picture 3" descr="A picture containing text&#10;&#10;Description automatically generated">
            <a:extLst>
              <a:ext uri="{FF2B5EF4-FFF2-40B4-BE49-F238E27FC236}">
                <a16:creationId xmlns:a16="http://schemas.microsoft.com/office/drawing/2014/main" id="{980057B5-32D2-4C16-95FF-F402FD56B81D}"/>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2709257E-EE4A-42EB-9448-64BBB6E2C374}"/>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43903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63345" cy="868958"/>
          </a:xfrm>
        </p:spPr>
        <p:txBody>
          <a:bodyPr>
            <a:normAutofit/>
          </a:bodyPr>
          <a:lstStyle/>
          <a:p>
            <a:r>
              <a:rPr lang="en-GB" sz="3200" b="1" dirty="0"/>
              <a:t>Keloid scarring</a:t>
            </a:r>
          </a:p>
        </p:txBody>
      </p:sp>
      <p:sp>
        <p:nvSpPr>
          <p:cNvPr id="4" name="Rectangle 3"/>
          <p:cNvSpPr/>
          <p:nvPr/>
        </p:nvSpPr>
        <p:spPr>
          <a:xfrm>
            <a:off x="971600" y="1145630"/>
            <a:ext cx="7056784" cy="923330"/>
          </a:xfrm>
          <a:prstGeom prst="rect">
            <a:avLst/>
          </a:prstGeom>
        </p:spPr>
        <p:txBody>
          <a:bodyPr wrap="square">
            <a:spAutoFit/>
          </a:bodyPr>
          <a:lstStyle/>
          <a:p>
            <a:r>
              <a:rPr lang="en-GB" dirty="0"/>
              <a:t>A keloid scar is a firm, smooth, hard growth due to spontaneous scar formation. A keloid is harmless to general health and does not change into skin cancer</a:t>
            </a:r>
            <a:endParaRPr lang="en-GB" dirty="0">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40" y="2420888"/>
            <a:ext cx="5923180" cy="394878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2CE15520-09B7-4AFA-9349-46142615091F}"/>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A8D08D9B-8A1B-4565-AB16-3BCDF80B97AB}"/>
              </a:ext>
            </a:extLst>
          </p:cNvPr>
          <p:cNvPicPr>
            <a:picLocks noChangeAspect="1"/>
          </p:cNvPicPr>
          <p:nvPr/>
        </p:nvPicPr>
        <p:blipFill>
          <a:blip r:embed="rId6"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942420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16" y="404664"/>
            <a:ext cx="8229600" cy="648072"/>
          </a:xfrm>
        </p:spPr>
        <p:txBody>
          <a:bodyPr>
            <a:normAutofit/>
          </a:bodyPr>
          <a:lstStyle/>
          <a:p>
            <a:r>
              <a:rPr lang="en-GB" sz="3200" b="1" dirty="0"/>
              <a:t>Keloid and Hypertrophic scarring</a:t>
            </a:r>
          </a:p>
        </p:txBody>
      </p:sp>
      <p:sp>
        <p:nvSpPr>
          <p:cNvPr id="3" name="Content Placeholder 2"/>
          <p:cNvSpPr>
            <a:spLocks noGrp="1"/>
          </p:cNvSpPr>
          <p:nvPr>
            <p:ph idx="1"/>
          </p:nvPr>
        </p:nvSpPr>
        <p:spPr>
          <a:xfrm>
            <a:off x="539552" y="1340768"/>
            <a:ext cx="3888432" cy="4752528"/>
          </a:xfrm>
        </p:spPr>
        <p:txBody>
          <a:bodyPr>
            <a:normAutofit lnSpcReduction="10000"/>
          </a:bodyPr>
          <a:lstStyle/>
          <a:p>
            <a:pPr marL="0" indent="0">
              <a:buNone/>
            </a:pPr>
            <a:r>
              <a:rPr lang="en-GB" sz="2400" dirty="0"/>
              <a:t>As wounds heal, scar tissue forms, which at first is often red and somewhat prominent. Over several months, a scar usually becomes flat and pale. If there is a lot of tension on a healing wound, the healing area is rather thicker than usual. </a:t>
            </a:r>
            <a:r>
              <a:rPr lang="en-GB" sz="2400" u="sng" dirty="0"/>
              <a:t>This is known as a hypertrophic scar</a:t>
            </a:r>
            <a:r>
              <a:rPr lang="en-GB" sz="2400" dirty="0"/>
              <a:t>.  A hypertrophic scar is limited to the damaged skin.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4204" y="1743658"/>
            <a:ext cx="3891508" cy="3946748"/>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2BE63828-F3F7-40F9-80DF-7B0D2281CDD2}"/>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D482CBFB-A978-441F-907A-B1AE50E295F6}"/>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15466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Physical Injuries</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GB" sz="2800" dirty="0"/>
              <a:t>Needle stick injuries</a:t>
            </a:r>
          </a:p>
          <a:p>
            <a:pPr marL="514350" indent="-514350">
              <a:buFont typeface="+mj-lt"/>
              <a:buAutoNum type="arabicPeriod"/>
            </a:pPr>
            <a:endParaRPr lang="en-GB" sz="2800" dirty="0"/>
          </a:p>
          <a:p>
            <a:pPr marL="514350" indent="-514350">
              <a:buFont typeface="+mj-lt"/>
              <a:buAutoNum type="arabicPeriod"/>
            </a:pPr>
            <a:r>
              <a:rPr lang="en-GB" sz="2800" dirty="0"/>
              <a:t>Embedding of jewellery</a:t>
            </a:r>
          </a:p>
          <a:p>
            <a:pPr marL="514350" indent="-514350">
              <a:buFont typeface="+mj-lt"/>
              <a:buAutoNum type="arabicPeriod"/>
            </a:pPr>
            <a:endParaRPr lang="en-GB" sz="2800" dirty="0"/>
          </a:p>
          <a:p>
            <a:pPr marL="514350" indent="-514350">
              <a:buFont typeface="+mj-lt"/>
              <a:buAutoNum type="arabicPeriod"/>
            </a:pPr>
            <a:r>
              <a:rPr lang="en-GB" sz="2800" dirty="0"/>
              <a:t>Bleeding</a:t>
            </a:r>
          </a:p>
          <a:p>
            <a:pPr marL="514350" indent="-514350">
              <a:buFont typeface="+mj-lt"/>
              <a:buAutoNum type="arabicPeriod"/>
            </a:pPr>
            <a:endParaRPr lang="en-GB" sz="2800" dirty="0"/>
          </a:p>
          <a:p>
            <a:pPr marL="514350" indent="-514350">
              <a:buFont typeface="+mj-lt"/>
              <a:buAutoNum type="arabicPeriod"/>
            </a:pPr>
            <a:r>
              <a:rPr lang="en-GB" sz="2800" dirty="0"/>
              <a:t>Swelling</a:t>
            </a:r>
          </a:p>
          <a:p>
            <a:pPr marL="514350" indent="-514350">
              <a:buFont typeface="+mj-lt"/>
              <a:buAutoNum type="arabicPeriod"/>
            </a:pPr>
            <a:endParaRPr lang="en-GB" sz="2800" dirty="0"/>
          </a:p>
          <a:p>
            <a:pPr marL="514350" indent="-514350">
              <a:buFont typeface="+mj-lt"/>
              <a:buAutoNum type="arabicPeriod"/>
            </a:pPr>
            <a:r>
              <a:rPr lang="en-GB" sz="2800" dirty="0"/>
              <a:t>Swallowing</a:t>
            </a:r>
          </a:p>
          <a:p>
            <a:pPr marL="0" indent="0">
              <a:buNone/>
            </a:pPr>
            <a:endParaRPr lang="en-GB" sz="2800" dirty="0"/>
          </a:p>
        </p:txBody>
      </p:sp>
      <p:pic>
        <p:nvPicPr>
          <p:cNvPr id="4" name="Picture 3" descr="A picture containing text&#10;&#10;Description automatically generated">
            <a:extLst>
              <a:ext uri="{FF2B5EF4-FFF2-40B4-BE49-F238E27FC236}">
                <a16:creationId xmlns:a16="http://schemas.microsoft.com/office/drawing/2014/main" id="{0BBE2F6E-6391-4F72-9876-D2D6B84ADEFD}"/>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F4C3AEC3-443B-453C-8296-FDEE0B3938D1}"/>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25879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t>Contraindications </a:t>
            </a:r>
            <a:br>
              <a:rPr lang="en-GB" sz="3200" b="1" dirty="0"/>
            </a:br>
            <a:r>
              <a:rPr lang="en-GB" sz="2200" dirty="0"/>
              <a:t>A specific situation in which a procedure should </a:t>
            </a:r>
            <a:r>
              <a:rPr lang="en-GB" sz="2200" u="sng" dirty="0"/>
              <a:t>not</a:t>
            </a:r>
            <a:r>
              <a:rPr lang="en-GB" sz="2200" dirty="0"/>
              <a:t> be undertaken because it may be harmful to the client</a:t>
            </a:r>
            <a:endParaRPr lang="en-GB" sz="2200" b="1" dirty="0"/>
          </a:p>
        </p:txBody>
      </p:sp>
      <p:pic>
        <p:nvPicPr>
          <p:cNvPr id="4" name="Picture 2" descr="U:\DefaultHome\Objects\Numbing cre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263" y="4358312"/>
            <a:ext cx="3142360" cy="20396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076056" y="1699846"/>
            <a:ext cx="3826768" cy="4925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2400" dirty="0"/>
          </a:p>
          <a:p>
            <a:endParaRPr lang="en-GB" sz="2400" dirty="0"/>
          </a:p>
          <a:p>
            <a:endParaRPr lang="en-GB"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567665"/>
            <a:ext cx="2392082" cy="158417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74" y="1552932"/>
            <a:ext cx="3570893" cy="230811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2475" y="3348608"/>
            <a:ext cx="2685974" cy="335699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F95BD30-23D4-4B87-8227-8C4E04A94F3C}"/>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flipV="1">
            <a:off x="658220" y="564490"/>
            <a:ext cx="426085" cy="338455"/>
          </a:xfrm>
          <a:prstGeom prst="rect">
            <a:avLst/>
          </a:prstGeom>
          <a:noFill/>
          <a:ln>
            <a:noFill/>
          </a:ln>
        </p:spPr>
      </p:pic>
      <p:pic>
        <p:nvPicPr>
          <p:cNvPr id="11" name="Picture 10" descr="RSPH_M_4C">
            <a:extLst>
              <a:ext uri="{FF2B5EF4-FFF2-40B4-BE49-F238E27FC236}">
                <a16:creationId xmlns:a16="http://schemas.microsoft.com/office/drawing/2014/main" id="{70D69341-10F9-4178-BFB0-3109F09EE158}"/>
              </a:ext>
            </a:extLst>
          </p:cNvPr>
          <p:cNvPicPr>
            <a:picLocks noChangeAspect="1"/>
          </p:cNvPicPr>
          <p:nvPr/>
        </p:nvPicPr>
        <p:blipFill>
          <a:blip r:embed="rId8" cstate="print"/>
          <a:srcRect/>
          <a:stretch>
            <a:fillRect/>
          </a:stretch>
        </p:blipFill>
        <p:spPr bwMode="auto">
          <a:xfrm>
            <a:off x="8057914" y="620078"/>
            <a:ext cx="548640" cy="226060"/>
          </a:xfrm>
          <a:prstGeom prst="rect">
            <a:avLst/>
          </a:prstGeom>
          <a:noFill/>
          <a:ln w="9525">
            <a:noFill/>
            <a:miter lim="800000"/>
            <a:headEnd/>
            <a:tailEnd/>
          </a:ln>
        </p:spPr>
      </p:pic>
    </p:spTree>
    <p:extLst>
      <p:ext uri="{BB962C8B-B14F-4D97-AF65-F5344CB8AC3E}">
        <p14:creationId xmlns:p14="http://schemas.microsoft.com/office/powerpoint/2010/main" val="53782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3200" b="1" dirty="0"/>
              <a:t>Contraindications: Minimising risk</a:t>
            </a:r>
          </a:p>
        </p:txBody>
      </p:sp>
      <p:sp>
        <p:nvSpPr>
          <p:cNvPr id="3" name="Content Placeholder 2"/>
          <p:cNvSpPr>
            <a:spLocks noGrp="1"/>
          </p:cNvSpPr>
          <p:nvPr>
            <p:ph idx="1"/>
          </p:nvPr>
        </p:nvSpPr>
        <p:spPr>
          <a:xfrm>
            <a:off x="539552" y="980728"/>
            <a:ext cx="8229600" cy="2376264"/>
          </a:xfrm>
        </p:spPr>
        <p:txBody>
          <a:bodyPr>
            <a:normAutofit fontScale="92500" lnSpcReduction="20000"/>
          </a:bodyPr>
          <a:lstStyle/>
          <a:p>
            <a:r>
              <a:rPr lang="en-GB" sz="2400" dirty="0"/>
              <a:t>Thorough pre consultation with client</a:t>
            </a:r>
          </a:p>
          <a:p>
            <a:r>
              <a:rPr lang="en-GB" sz="2400" dirty="0"/>
              <a:t>Document/record advice given and actions required by client in ‘client records’.</a:t>
            </a:r>
          </a:p>
          <a:p>
            <a:r>
              <a:rPr lang="en-GB" sz="2400" dirty="0"/>
              <a:t>Update consultation on day of procedure</a:t>
            </a:r>
          </a:p>
          <a:p>
            <a:r>
              <a:rPr lang="en-GB" sz="2400" dirty="0"/>
              <a:t>If in doubt</a:t>
            </a:r>
          </a:p>
          <a:p>
            <a:pPr lvl="1"/>
            <a:r>
              <a:rPr lang="en-GB" sz="2200" dirty="0"/>
              <a:t>postpone special procedure</a:t>
            </a:r>
          </a:p>
          <a:p>
            <a:pPr lvl="1"/>
            <a:r>
              <a:rPr lang="en-GB" sz="2200" dirty="0"/>
              <a:t>refer client to their GP or medical specialist</a:t>
            </a:r>
          </a:p>
          <a:p>
            <a:endParaRPr lang="en-GB" sz="2400" dirty="0"/>
          </a:p>
          <a:p>
            <a:pPr marL="457200" lvl="1" indent="0">
              <a:buNone/>
            </a:pPr>
            <a:endParaRPr lang="en-GB" sz="2400" dirty="0"/>
          </a:p>
          <a:p>
            <a:pPr marL="0" indent="0">
              <a:buNone/>
            </a:pPr>
            <a:endParaRPr lang="en-GB" sz="2400" dirty="0"/>
          </a:p>
          <a:p>
            <a:endParaRPr lang="en-GB" sz="2400" dirty="0"/>
          </a:p>
          <a:p>
            <a:pPr marL="0" indent="0">
              <a:buNone/>
            </a:pPr>
            <a:endParaRPr lang="en-GB" sz="2400"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42019259"/>
              </p:ext>
            </p:extLst>
          </p:nvPr>
        </p:nvGraphicFramePr>
        <p:xfrm>
          <a:off x="1403648" y="3429000"/>
          <a:ext cx="6297108" cy="3193876"/>
        </p:xfrm>
        <a:graphic>
          <a:graphicData uri="http://schemas.openxmlformats.org/drawingml/2006/table">
            <a:tbl>
              <a:tblPr>
                <a:tableStyleId>{5C22544A-7EE6-4342-B048-85BDC9FD1C3A}</a:tableStyleId>
              </a:tblPr>
              <a:tblGrid>
                <a:gridCol w="2376264">
                  <a:extLst>
                    <a:ext uri="{9D8B030D-6E8A-4147-A177-3AD203B41FA5}">
                      <a16:colId xmlns:a16="http://schemas.microsoft.com/office/drawing/2014/main" val="20000"/>
                    </a:ext>
                  </a:extLst>
                </a:gridCol>
                <a:gridCol w="3920844">
                  <a:extLst>
                    <a:ext uri="{9D8B030D-6E8A-4147-A177-3AD203B41FA5}">
                      <a16:colId xmlns:a16="http://schemas.microsoft.com/office/drawing/2014/main" val="20001"/>
                    </a:ext>
                  </a:extLst>
                </a:gridCol>
              </a:tblGrid>
              <a:tr h="360040">
                <a:tc>
                  <a:txBody>
                    <a:bodyPr/>
                    <a:lstStyle/>
                    <a:p>
                      <a:pPr algn="l">
                        <a:spcBef>
                          <a:spcPts val="1200"/>
                        </a:spcBef>
                        <a:spcAft>
                          <a:spcPts val="300"/>
                        </a:spcAft>
                      </a:pPr>
                      <a:r>
                        <a:rPr lang="en-GB" sz="1600" dirty="0">
                          <a:effectLst/>
                        </a:rPr>
                        <a:t>Contraindications</a:t>
                      </a:r>
                      <a:endParaRPr lang="en-GB" sz="1600" b="1" i="1" dirty="0">
                        <a:effectLst/>
                        <a:latin typeface="Times New Roman"/>
                      </a:endParaRPr>
                    </a:p>
                  </a:txBody>
                  <a:tcPr marL="68580" marR="68580" marT="0" marB="0" anchor="ctr"/>
                </a:tc>
                <a:tc>
                  <a:txBody>
                    <a:bodyPr/>
                    <a:lstStyle/>
                    <a:p>
                      <a:pPr algn="l">
                        <a:spcBef>
                          <a:spcPts val="1200"/>
                        </a:spcBef>
                        <a:spcAft>
                          <a:spcPts val="300"/>
                        </a:spcAft>
                      </a:pPr>
                      <a:r>
                        <a:rPr lang="en-GB" sz="1600" dirty="0">
                          <a:effectLst/>
                        </a:rPr>
                        <a:t>Likely Actions</a:t>
                      </a:r>
                      <a:endParaRPr lang="en-GB" sz="1600" b="1" i="1" dirty="0">
                        <a:effectLst/>
                        <a:latin typeface="Times New Roman"/>
                      </a:endParaRPr>
                    </a:p>
                  </a:txBody>
                  <a:tcPr marL="68580" marR="68580" marT="0" marB="0" anchor="ctr"/>
                </a:tc>
                <a:extLst>
                  <a:ext uri="{0D108BD9-81ED-4DB2-BD59-A6C34878D82A}">
                    <a16:rowId xmlns:a16="http://schemas.microsoft.com/office/drawing/2014/main" val="10000"/>
                  </a:ext>
                </a:extLst>
              </a:tr>
              <a:tr h="629741">
                <a:tc>
                  <a:txBody>
                    <a:bodyPr/>
                    <a:lstStyle/>
                    <a:p>
                      <a:pPr algn="l">
                        <a:spcAft>
                          <a:spcPts val="0"/>
                        </a:spcAft>
                      </a:pPr>
                      <a:r>
                        <a:rPr lang="en-GB" sz="1600" dirty="0">
                          <a:effectLst/>
                        </a:rPr>
                        <a:t>1. Consumption of alcohol</a:t>
                      </a:r>
                      <a:endParaRPr lang="en-GB" sz="1600" dirty="0">
                        <a:effectLst/>
                        <a:latin typeface="Times New Roman"/>
                        <a:ea typeface="Times New Roman"/>
                      </a:endParaRPr>
                    </a:p>
                  </a:txBody>
                  <a:tcPr marL="68580" marR="68580" marT="0" marB="0" anchor="ctr"/>
                </a:tc>
                <a:tc>
                  <a:txBody>
                    <a:bodyPr/>
                    <a:lstStyle/>
                    <a:p>
                      <a:pPr algn="l">
                        <a:spcAft>
                          <a:spcPts val="0"/>
                        </a:spcAft>
                      </a:pPr>
                      <a:r>
                        <a:rPr lang="en-GB" sz="1600">
                          <a:effectLst/>
                        </a:rPr>
                        <a:t>A. Check instruments/products before proceeding with procedure</a:t>
                      </a:r>
                      <a:endParaRPr lang="en-GB" sz="16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629741">
                <a:tc>
                  <a:txBody>
                    <a:bodyPr/>
                    <a:lstStyle/>
                    <a:p>
                      <a:pPr algn="l">
                        <a:spcAft>
                          <a:spcPts val="0"/>
                        </a:spcAft>
                      </a:pPr>
                      <a:r>
                        <a:rPr lang="en-GB" sz="1600" dirty="0">
                          <a:effectLst/>
                        </a:rPr>
                        <a:t>2. Heavy smoker</a:t>
                      </a:r>
                      <a:endParaRPr lang="en-GB" sz="1600" dirty="0">
                        <a:effectLst/>
                        <a:latin typeface="Times New Roman"/>
                        <a:ea typeface="Times New Roman"/>
                      </a:endParaRPr>
                    </a:p>
                  </a:txBody>
                  <a:tcPr marL="68580" marR="68580" marT="0" marB="0" anchor="ctr"/>
                </a:tc>
                <a:tc>
                  <a:txBody>
                    <a:bodyPr/>
                    <a:lstStyle/>
                    <a:p>
                      <a:pPr algn="l">
                        <a:spcAft>
                          <a:spcPts val="0"/>
                        </a:spcAft>
                      </a:pPr>
                      <a:r>
                        <a:rPr lang="en-GB" sz="1600" dirty="0">
                          <a:effectLst/>
                        </a:rPr>
                        <a:t>B.  Request note from GP before undertaking procedure</a:t>
                      </a:r>
                      <a:endParaRPr lang="en-GB" sz="16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14871">
                <a:tc>
                  <a:txBody>
                    <a:bodyPr/>
                    <a:lstStyle/>
                    <a:p>
                      <a:pPr algn="l">
                        <a:spcAft>
                          <a:spcPts val="0"/>
                        </a:spcAft>
                      </a:pPr>
                      <a:r>
                        <a:rPr lang="en-GB" sz="1600">
                          <a:effectLst/>
                        </a:rPr>
                        <a:t>3. Keloid scarring</a:t>
                      </a:r>
                      <a:endParaRPr lang="en-GB" sz="1600">
                        <a:effectLst/>
                        <a:latin typeface="Times New Roman"/>
                        <a:ea typeface="Times New Roman"/>
                      </a:endParaRPr>
                    </a:p>
                  </a:txBody>
                  <a:tcPr marL="68580" marR="68580" marT="0" marB="0" anchor="ctr"/>
                </a:tc>
                <a:tc>
                  <a:txBody>
                    <a:bodyPr/>
                    <a:lstStyle/>
                    <a:p>
                      <a:pPr algn="l">
                        <a:spcAft>
                          <a:spcPts val="0"/>
                        </a:spcAft>
                      </a:pPr>
                      <a:r>
                        <a:rPr lang="en-GB" sz="1600" dirty="0">
                          <a:effectLst/>
                        </a:rPr>
                        <a:t>C. Postpone procedure</a:t>
                      </a:r>
                      <a:endParaRPr lang="en-GB" sz="16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14871">
                <a:tc>
                  <a:txBody>
                    <a:bodyPr/>
                    <a:lstStyle/>
                    <a:p>
                      <a:pPr algn="l">
                        <a:spcAft>
                          <a:spcPts val="0"/>
                        </a:spcAft>
                      </a:pPr>
                      <a:r>
                        <a:rPr lang="en-GB" sz="1600">
                          <a:effectLst/>
                        </a:rPr>
                        <a:t>4. Nickel allergy</a:t>
                      </a:r>
                      <a:endParaRPr lang="en-GB" sz="1600">
                        <a:effectLst/>
                        <a:latin typeface="Times New Roman"/>
                        <a:ea typeface="Times New Roman"/>
                      </a:endParaRPr>
                    </a:p>
                  </a:txBody>
                  <a:tcPr marL="68580" marR="68580" marT="0" marB="0" anchor="ctr"/>
                </a:tc>
                <a:tc>
                  <a:txBody>
                    <a:bodyPr/>
                    <a:lstStyle/>
                    <a:p>
                      <a:pPr algn="l">
                        <a:spcAft>
                          <a:spcPts val="0"/>
                        </a:spcAft>
                      </a:pPr>
                      <a:r>
                        <a:rPr lang="en-GB" sz="1600" dirty="0">
                          <a:effectLst/>
                        </a:rPr>
                        <a:t>D. Postpone procedure</a:t>
                      </a:r>
                      <a:endParaRPr lang="en-GB" sz="16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314871">
                <a:tc>
                  <a:txBody>
                    <a:bodyPr/>
                    <a:lstStyle/>
                    <a:p>
                      <a:pPr algn="l">
                        <a:spcAft>
                          <a:spcPts val="0"/>
                        </a:spcAft>
                      </a:pPr>
                      <a:r>
                        <a:rPr lang="en-GB" sz="1600">
                          <a:effectLst/>
                        </a:rPr>
                        <a:t>5. Epileptic</a:t>
                      </a:r>
                      <a:endParaRPr lang="en-GB" sz="1600">
                        <a:effectLst/>
                        <a:latin typeface="Times New Roman"/>
                        <a:ea typeface="Times New Roman"/>
                      </a:endParaRPr>
                    </a:p>
                  </a:txBody>
                  <a:tcPr marL="68580" marR="68580" marT="0" marB="0" anchor="ctr"/>
                </a:tc>
                <a:tc>
                  <a:txBody>
                    <a:bodyPr/>
                    <a:lstStyle/>
                    <a:p>
                      <a:pPr algn="l">
                        <a:spcAft>
                          <a:spcPts val="0"/>
                        </a:spcAft>
                      </a:pPr>
                      <a:r>
                        <a:rPr lang="en-GB" sz="1600" dirty="0">
                          <a:effectLst/>
                        </a:rPr>
                        <a:t>E. Proceed with procedure</a:t>
                      </a:r>
                      <a:endParaRPr lang="en-GB" sz="16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629741">
                <a:tc>
                  <a:txBody>
                    <a:bodyPr/>
                    <a:lstStyle/>
                    <a:p>
                      <a:pPr algn="l">
                        <a:spcAft>
                          <a:spcPts val="0"/>
                        </a:spcAft>
                      </a:pPr>
                      <a:r>
                        <a:rPr lang="en-GB" sz="1600">
                          <a:effectLst/>
                        </a:rPr>
                        <a:t>6. Fasting</a:t>
                      </a:r>
                      <a:endParaRPr lang="en-GB" sz="1600">
                        <a:effectLst/>
                        <a:latin typeface="Times New Roman"/>
                        <a:ea typeface="Times New Roman"/>
                      </a:endParaRPr>
                    </a:p>
                  </a:txBody>
                  <a:tcPr marL="68580" marR="68580" marT="0" marB="0" anchor="ctr"/>
                </a:tc>
                <a:tc>
                  <a:txBody>
                    <a:bodyPr/>
                    <a:lstStyle/>
                    <a:p>
                      <a:pPr algn="l">
                        <a:spcAft>
                          <a:spcPts val="0"/>
                        </a:spcAft>
                      </a:pPr>
                      <a:r>
                        <a:rPr lang="en-GB" sz="1600" dirty="0">
                          <a:effectLst/>
                        </a:rPr>
                        <a:t>F. Request note from GP before undertaking procedure</a:t>
                      </a:r>
                      <a:endParaRPr lang="en-GB" sz="1600" dirty="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bl>
          </a:graphicData>
        </a:graphic>
      </p:graphicFrame>
      <p:pic>
        <p:nvPicPr>
          <p:cNvPr id="6" name="Picture 5" descr="A picture containing text&#10;&#10;Description automatically generated">
            <a:extLst>
              <a:ext uri="{FF2B5EF4-FFF2-40B4-BE49-F238E27FC236}">
                <a16:creationId xmlns:a16="http://schemas.microsoft.com/office/drawing/2014/main" id="{63EFFA52-A4B7-449D-941B-CEFFFB9B10F8}"/>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7" name="Picture 6" descr="RSPH_M_4C">
            <a:extLst>
              <a:ext uri="{FF2B5EF4-FFF2-40B4-BE49-F238E27FC236}">
                <a16:creationId xmlns:a16="http://schemas.microsoft.com/office/drawing/2014/main" id="{858EF0B7-131A-42F5-9DBF-DBEE19CC3C84}"/>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231861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3200" b="1" dirty="0"/>
              <a:t>Summary (1)</a:t>
            </a:r>
            <a:endParaRPr lang="en-GB" sz="3200" i="1" dirty="0"/>
          </a:p>
        </p:txBody>
      </p:sp>
      <p:sp>
        <p:nvSpPr>
          <p:cNvPr id="3" name="Content Placeholder 2"/>
          <p:cNvSpPr>
            <a:spLocks noGrp="1"/>
          </p:cNvSpPr>
          <p:nvPr>
            <p:ph idx="1"/>
          </p:nvPr>
        </p:nvSpPr>
        <p:spPr>
          <a:xfrm>
            <a:off x="251520" y="980728"/>
            <a:ext cx="8640960" cy="5544616"/>
          </a:xfrm>
        </p:spPr>
        <p:txBody>
          <a:bodyPr>
            <a:normAutofit fontScale="92500" lnSpcReduction="10000"/>
          </a:bodyPr>
          <a:lstStyle/>
          <a:p>
            <a:r>
              <a:rPr lang="en-GB" sz="2800" dirty="0"/>
              <a:t>An allergy is a condition caused by over reaction of the immune systems to a normally harmless substance’</a:t>
            </a:r>
          </a:p>
          <a:p>
            <a:endParaRPr lang="en-GB" sz="2800" dirty="0"/>
          </a:p>
          <a:p>
            <a:r>
              <a:rPr lang="en-GB" sz="2800" dirty="0"/>
              <a:t>Signs of an allergic reaction: </a:t>
            </a:r>
            <a:r>
              <a:rPr lang="en-GB" sz="2000" dirty="0"/>
              <a:t>Rash</a:t>
            </a:r>
          </a:p>
          <a:p>
            <a:endParaRPr lang="en-GB" sz="2000" dirty="0"/>
          </a:p>
          <a:p>
            <a:r>
              <a:rPr lang="en-GB" sz="2800" dirty="0"/>
              <a:t>Dermatitis is inflammation of the skin</a:t>
            </a:r>
          </a:p>
          <a:p>
            <a:pPr marL="0" indent="0">
              <a:buNone/>
            </a:pPr>
            <a:endParaRPr lang="en-GB" sz="2800" dirty="0"/>
          </a:p>
          <a:p>
            <a:r>
              <a:rPr lang="en-GB" sz="2800" dirty="0"/>
              <a:t>Anaphylactic shock: </a:t>
            </a:r>
            <a:r>
              <a:rPr lang="en-GB" sz="2000" dirty="0"/>
              <a:t>An extreme, often life threatening allergic reaction, a severe allergic response to a normally harmless substance</a:t>
            </a:r>
          </a:p>
          <a:p>
            <a:pPr marL="0" indent="0">
              <a:buNone/>
            </a:pPr>
            <a:endParaRPr lang="en-GB" sz="2800" dirty="0"/>
          </a:p>
          <a:p>
            <a:r>
              <a:rPr lang="en-GB" sz="2800" dirty="0"/>
              <a:t>Common allergens associated with Special Procedures:</a:t>
            </a:r>
          </a:p>
          <a:p>
            <a:pPr lvl="1"/>
            <a:r>
              <a:rPr lang="en-GB" sz="2400" dirty="0"/>
              <a:t>Latex, Nickel, Gold, Cobalt, PPD</a:t>
            </a:r>
          </a:p>
          <a:p>
            <a:pPr lvl="1"/>
            <a:r>
              <a:rPr lang="en-GB" sz="2400" dirty="0"/>
              <a:t>Topical medications</a:t>
            </a:r>
          </a:p>
          <a:p>
            <a:pPr lvl="1"/>
            <a:endParaRPr lang="en-GB" sz="2400" dirty="0"/>
          </a:p>
        </p:txBody>
      </p:sp>
      <p:pic>
        <p:nvPicPr>
          <p:cNvPr id="4" name="Picture 3" descr="A picture containing text&#10;&#10;Description automatically generated">
            <a:extLst>
              <a:ext uri="{FF2B5EF4-FFF2-40B4-BE49-F238E27FC236}">
                <a16:creationId xmlns:a16="http://schemas.microsoft.com/office/drawing/2014/main" id="{B42191CA-F24E-467A-8F0E-502D2B5CF761}"/>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F7D564B1-18B1-401D-BC27-9E44BA5A56F3}"/>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53998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200" dirty="0"/>
              <a:t>Non infectious </a:t>
            </a:r>
            <a:r>
              <a:rPr lang="en-GB" sz="3200" u="sng" dirty="0"/>
              <a:t>hazards</a:t>
            </a:r>
            <a:r>
              <a:rPr lang="en-GB" sz="3200" dirty="0"/>
              <a:t> </a:t>
            </a:r>
            <a:endParaRPr lang="en-GB" sz="3200" u="sng" dirty="0"/>
          </a:p>
        </p:txBody>
      </p:sp>
      <p:sp>
        <p:nvSpPr>
          <p:cNvPr id="3" name="Content Placeholder 2"/>
          <p:cNvSpPr>
            <a:spLocks noGrp="1"/>
          </p:cNvSpPr>
          <p:nvPr>
            <p:ph idx="1"/>
          </p:nvPr>
        </p:nvSpPr>
        <p:spPr>
          <a:xfrm>
            <a:off x="457200" y="1052736"/>
            <a:ext cx="8229600" cy="5472608"/>
          </a:xfrm>
        </p:spPr>
        <p:txBody>
          <a:bodyPr>
            <a:normAutofit/>
          </a:bodyPr>
          <a:lstStyle/>
          <a:p>
            <a:pPr marL="514350" indent="-514350">
              <a:buFont typeface="+mj-lt"/>
              <a:buAutoNum type="arabicPeriod"/>
            </a:pPr>
            <a:r>
              <a:rPr lang="en-GB" sz="2800" dirty="0"/>
              <a:t>Allergic reactions  </a:t>
            </a:r>
          </a:p>
          <a:p>
            <a:pPr marL="400050" lvl="1" indent="0">
              <a:buNone/>
            </a:pPr>
            <a:r>
              <a:rPr lang="en-GB" sz="2400" dirty="0">
                <a:solidFill>
                  <a:srgbClr val="FF0000"/>
                </a:solidFill>
              </a:rPr>
              <a:t>‘An allergy is a condition caused by over reaction of the immune systems to a normally harmless substance’</a:t>
            </a:r>
          </a:p>
          <a:p>
            <a:pPr marL="457200" indent="-457200">
              <a:buFont typeface="+mj-lt"/>
              <a:buAutoNum type="arabicPeriod"/>
            </a:pPr>
            <a:endParaRPr lang="en-GB" sz="2400" dirty="0"/>
          </a:p>
          <a:p>
            <a:pPr marL="514350" indent="-514350">
              <a:buFont typeface="+mj-lt"/>
              <a:buAutoNum type="arabicPeriod"/>
            </a:pPr>
            <a:r>
              <a:rPr lang="en-GB" sz="2800" dirty="0"/>
              <a:t>Keloid and hypertrophic scarring</a:t>
            </a:r>
          </a:p>
          <a:p>
            <a:pPr marL="514350" indent="-514350">
              <a:buFont typeface="+mj-lt"/>
              <a:buAutoNum type="arabicPeriod"/>
            </a:pPr>
            <a:endParaRPr lang="en-GB" sz="2800" dirty="0"/>
          </a:p>
          <a:p>
            <a:pPr marL="514350" indent="-514350">
              <a:buFont typeface="+mj-lt"/>
              <a:buAutoNum type="arabicPeriod"/>
            </a:pPr>
            <a:r>
              <a:rPr lang="en-GB" sz="2800" dirty="0"/>
              <a:t>Physical injuries</a:t>
            </a:r>
          </a:p>
          <a:p>
            <a:pPr marL="514350" indent="-514350">
              <a:buFont typeface="+mj-lt"/>
              <a:buAutoNum type="arabicPeriod"/>
            </a:pPr>
            <a:endParaRPr lang="en-GB" sz="2800" dirty="0"/>
          </a:p>
          <a:p>
            <a:pPr marL="514350" indent="-514350">
              <a:buFont typeface="+mj-lt"/>
              <a:buAutoNum type="arabicPeriod"/>
            </a:pPr>
            <a:r>
              <a:rPr lang="en-GB" sz="2800" dirty="0"/>
              <a:t>Contra indications </a:t>
            </a:r>
          </a:p>
          <a:p>
            <a:pPr marL="400050" lvl="1" indent="0">
              <a:buNone/>
            </a:pPr>
            <a:r>
              <a:rPr lang="en-GB" sz="2400" dirty="0">
                <a:solidFill>
                  <a:srgbClr val="FF0000"/>
                </a:solidFill>
              </a:rPr>
              <a:t>‘Specific situations in which a procedure should </a:t>
            </a:r>
            <a:r>
              <a:rPr lang="en-GB" sz="2400" u="sng" dirty="0">
                <a:solidFill>
                  <a:srgbClr val="FF0000"/>
                </a:solidFill>
              </a:rPr>
              <a:t>not</a:t>
            </a:r>
            <a:r>
              <a:rPr lang="en-GB" sz="2400" dirty="0">
                <a:solidFill>
                  <a:srgbClr val="FF0000"/>
                </a:solidFill>
              </a:rPr>
              <a:t> be undertaken because it may be harmful to the client’.</a:t>
            </a:r>
          </a:p>
          <a:p>
            <a:pPr marL="0" indent="0">
              <a:buNone/>
            </a:pPr>
            <a:endParaRPr lang="en-GB" sz="2300" dirty="0"/>
          </a:p>
          <a:p>
            <a:pPr lvl="1"/>
            <a:endParaRPr lang="en-GB" sz="2400" dirty="0"/>
          </a:p>
        </p:txBody>
      </p:sp>
      <p:pic>
        <p:nvPicPr>
          <p:cNvPr id="4" name="Picture 3" descr="A picture containing text&#10;&#10;Description automatically generated">
            <a:extLst>
              <a:ext uri="{FF2B5EF4-FFF2-40B4-BE49-F238E27FC236}">
                <a16:creationId xmlns:a16="http://schemas.microsoft.com/office/drawing/2014/main" id="{A999DA89-4BA1-4A75-85A4-3F1A20EB2B28}"/>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9A584538-B725-4073-8544-5D7CE7CE46D4}"/>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99813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Summary (2)</a:t>
            </a:r>
          </a:p>
        </p:txBody>
      </p:sp>
      <p:sp>
        <p:nvSpPr>
          <p:cNvPr id="3" name="Content Placeholder 2"/>
          <p:cNvSpPr>
            <a:spLocks noGrp="1"/>
          </p:cNvSpPr>
          <p:nvPr>
            <p:ph idx="1"/>
          </p:nvPr>
        </p:nvSpPr>
        <p:spPr/>
        <p:txBody>
          <a:bodyPr/>
          <a:lstStyle/>
          <a:p>
            <a:r>
              <a:rPr lang="en-GB" dirty="0"/>
              <a:t>Acrylate – nail cosmetics</a:t>
            </a:r>
          </a:p>
          <a:p>
            <a:r>
              <a:rPr lang="en-GB" dirty="0"/>
              <a:t>Nickel - metals </a:t>
            </a:r>
          </a:p>
          <a:p>
            <a:r>
              <a:rPr lang="en-GB" dirty="0"/>
              <a:t>Cobalt – metals, hair dyes</a:t>
            </a:r>
          </a:p>
          <a:p>
            <a:r>
              <a:rPr lang="en-GB" dirty="0"/>
              <a:t>Latex – gloves, balloons, condoms</a:t>
            </a:r>
          </a:p>
          <a:p>
            <a:r>
              <a:rPr lang="en-GB" dirty="0"/>
              <a:t>PPD – Henna tattoos, hair dye</a:t>
            </a:r>
          </a:p>
          <a:p>
            <a:r>
              <a:rPr lang="en-GB" dirty="0"/>
              <a:t>Topical medications - </a:t>
            </a:r>
            <a:r>
              <a:rPr lang="en-GB" sz="2400" dirty="0"/>
              <a:t>active drug ingredient or a component of the vehicle or base that caries the drug</a:t>
            </a:r>
          </a:p>
        </p:txBody>
      </p:sp>
      <p:pic>
        <p:nvPicPr>
          <p:cNvPr id="4" name="Picture 3" descr="A picture containing text&#10;&#10;Description automatically generated">
            <a:extLst>
              <a:ext uri="{FF2B5EF4-FFF2-40B4-BE49-F238E27FC236}">
                <a16:creationId xmlns:a16="http://schemas.microsoft.com/office/drawing/2014/main" id="{8E9A49C3-0F3B-4514-AE3B-25D812F82E3D}"/>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655A8D0A-0DFA-4094-9929-2DCD58573232}"/>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64501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200" b="1" dirty="0"/>
              <a:t>Summary (3)</a:t>
            </a:r>
            <a:endParaRPr lang="en-GB" sz="3200" i="1" dirty="0"/>
          </a:p>
        </p:txBody>
      </p:sp>
      <p:sp>
        <p:nvSpPr>
          <p:cNvPr id="3" name="Content Placeholder 2"/>
          <p:cNvSpPr>
            <a:spLocks noGrp="1"/>
          </p:cNvSpPr>
          <p:nvPr>
            <p:ph idx="1"/>
          </p:nvPr>
        </p:nvSpPr>
        <p:spPr>
          <a:xfrm>
            <a:off x="251520" y="1268760"/>
            <a:ext cx="8640960" cy="4857403"/>
          </a:xfrm>
        </p:spPr>
        <p:txBody>
          <a:bodyPr>
            <a:normAutofit/>
          </a:bodyPr>
          <a:lstStyle/>
          <a:p>
            <a:r>
              <a:rPr lang="en-GB" sz="3000" dirty="0"/>
              <a:t>Keloid</a:t>
            </a:r>
            <a:r>
              <a:rPr lang="en-GB" sz="2800" dirty="0"/>
              <a:t>: </a:t>
            </a:r>
            <a:r>
              <a:rPr lang="en-GB" sz="2200" dirty="0"/>
              <a:t>A fibrous type of scar tissue which is not harmful to health </a:t>
            </a:r>
          </a:p>
          <a:p>
            <a:r>
              <a:rPr lang="en-GB" sz="3000" dirty="0"/>
              <a:t>Common contraindications:</a:t>
            </a:r>
          </a:p>
          <a:p>
            <a:pPr lvl="1"/>
            <a:r>
              <a:rPr lang="en-GB" sz="2200" dirty="0"/>
              <a:t>Underlying health conditions including some skin conditions</a:t>
            </a:r>
          </a:p>
          <a:p>
            <a:pPr lvl="1"/>
            <a:r>
              <a:rPr lang="en-GB" sz="2200" dirty="0"/>
              <a:t>Prescription and over the counter medication</a:t>
            </a:r>
          </a:p>
          <a:p>
            <a:pPr lvl="1"/>
            <a:r>
              <a:rPr lang="en-GB" sz="2200" dirty="0"/>
              <a:t>Illicit drugs</a:t>
            </a:r>
          </a:p>
          <a:p>
            <a:pPr lvl="1"/>
            <a:r>
              <a:rPr lang="en-GB" sz="2200" dirty="0"/>
              <a:t>Alcohol</a:t>
            </a:r>
          </a:p>
          <a:p>
            <a:r>
              <a:rPr lang="en-GB" sz="3000" dirty="0"/>
              <a:t>Minimising the risk of non infectious hazards</a:t>
            </a:r>
          </a:p>
          <a:p>
            <a:pPr lvl="1"/>
            <a:r>
              <a:rPr lang="en-GB" sz="2400" dirty="0"/>
              <a:t>Thorough pre consultation with client</a:t>
            </a:r>
          </a:p>
          <a:p>
            <a:pPr lvl="1"/>
            <a:r>
              <a:rPr lang="en-GB" sz="2400" dirty="0"/>
              <a:t>Raise awareness</a:t>
            </a:r>
          </a:p>
          <a:p>
            <a:pPr lvl="1"/>
            <a:r>
              <a:rPr lang="en-GB" sz="2400" dirty="0"/>
              <a:t>Avoid and replace</a:t>
            </a:r>
          </a:p>
          <a:p>
            <a:pPr lvl="1"/>
            <a:endParaRPr lang="en-GB" sz="2400" dirty="0"/>
          </a:p>
          <a:p>
            <a:pPr marL="457200" lvl="1" indent="0">
              <a:buNone/>
            </a:pPr>
            <a:endParaRPr lang="en-GB" sz="2400" dirty="0"/>
          </a:p>
          <a:p>
            <a:pPr lvl="1"/>
            <a:endParaRPr lang="en-GB" sz="2400" dirty="0"/>
          </a:p>
          <a:p>
            <a:endParaRPr lang="en-GB" dirty="0"/>
          </a:p>
        </p:txBody>
      </p:sp>
      <p:pic>
        <p:nvPicPr>
          <p:cNvPr id="4" name="Picture 3" descr="A picture containing text&#10;&#10;Description automatically generated">
            <a:extLst>
              <a:ext uri="{FF2B5EF4-FFF2-40B4-BE49-F238E27FC236}">
                <a16:creationId xmlns:a16="http://schemas.microsoft.com/office/drawing/2014/main" id="{014169D1-1268-413F-A87A-1A7C2B7C4E32}"/>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DF03F6F1-5424-4075-8CF8-D6F6E099B326}"/>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45499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normAutofit/>
          </a:bodyPr>
          <a:lstStyle/>
          <a:p>
            <a:r>
              <a:rPr lang="en-GB" sz="3200" dirty="0"/>
              <a:t>Quiz: </a:t>
            </a:r>
            <a:br>
              <a:rPr lang="en-GB" sz="3200" dirty="0"/>
            </a:br>
            <a:r>
              <a:rPr lang="en-GB" sz="3200" dirty="0"/>
              <a:t>Match each symptom to a likely source/cause?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3632168"/>
              </p:ext>
            </p:extLst>
          </p:nvPr>
        </p:nvGraphicFramePr>
        <p:xfrm>
          <a:off x="899592" y="2132856"/>
          <a:ext cx="7344816" cy="3710882"/>
        </p:xfrm>
        <a:graphic>
          <a:graphicData uri="http://schemas.openxmlformats.org/drawingml/2006/table">
            <a:tbl>
              <a:tblPr>
                <a:tableStyleId>{5C22544A-7EE6-4342-B048-85BDC9FD1C3A}</a:tableStyleId>
              </a:tblPr>
              <a:tblGrid>
                <a:gridCol w="3937427">
                  <a:extLst>
                    <a:ext uri="{9D8B030D-6E8A-4147-A177-3AD203B41FA5}">
                      <a16:colId xmlns:a16="http://schemas.microsoft.com/office/drawing/2014/main" val="20000"/>
                    </a:ext>
                  </a:extLst>
                </a:gridCol>
                <a:gridCol w="3407389">
                  <a:extLst>
                    <a:ext uri="{9D8B030D-6E8A-4147-A177-3AD203B41FA5}">
                      <a16:colId xmlns:a16="http://schemas.microsoft.com/office/drawing/2014/main" val="20001"/>
                    </a:ext>
                  </a:extLst>
                </a:gridCol>
              </a:tblGrid>
              <a:tr h="504056">
                <a:tc>
                  <a:txBody>
                    <a:bodyPr/>
                    <a:lstStyle/>
                    <a:p>
                      <a:pPr algn="l">
                        <a:spcBef>
                          <a:spcPts val="1200"/>
                        </a:spcBef>
                        <a:spcAft>
                          <a:spcPts val="300"/>
                        </a:spcAft>
                      </a:pPr>
                      <a:r>
                        <a:rPr lang="en-GB" sz="2000" b="1" dirty="0">
                          <a:effectLst/>
                        </a:rPr>
                        <a:t>Non infectious Hazards</a:t>
                      </a:r>
                      <a:endParaRPr lang="en-GB" sz="2000" b="1" i="1" dirty="0">
                        <a:effectLst/>
                        <a:latin typeface="Times New Roman"/>
                      </a:endParaRPr>
                    </a:p>
                  </a:txBody>
                  <a:tcPr marL="68580" marR="68580" marT="0" marB="0" anchor="ctr"/>
                </a:tc>
                <a:tc>
                  <a:txBody>
                    <a:bodyPr/>
                    <a:lstStyle/>
                    <a:p>
                      <a:pPr algn="l">
                        <a:spcBef>
                          <a:spcPts val="1200"/>
                        </a:spcBef>
                        <a:spcAft>
                          <a:spcPts val="300"/>
                        </a:spcAft>
                      </a:pPr>
                      <a:r>
                        <a:rPr lang="en-GB" sz="2000" b="1" dirty="0">
                          <a:effectLst/>
                        </a:rPr>
                        <a:t>Likely Source</a:t>
                      </a:r>
                      <a:endParaRPr lang="en-GB" sz="2000" b="1" i="1" dirty="0">
                        <a:effectLst/>
                        <a:latin typeface="Times New Roman"/>
                      </a:endParaRPr>
                    </a:p>
                  </a:txBody>
                  <a:tcPr marL="68580" marR="68580" marT="0" marB="0" anchor="ctr"/>
                </a:tc>
                <a:extLst>
                  <a:ext uri="{0D108BD9-81ED-4DB2-BD59-A6C34878D82A}">
                    <a16:rowId xmlns:a16="http://schemas.microsoft.com/office/drawing/2014/main" val="10000"/>
                  </a:ext>
                </a:extLst>
              </a:tr>
              <a:tr h="504056">
                <a:tc>
                  <a:txBody>
                    <a:bodyPr/>
                    <a:lstStyle/>
                    <a:p>
                      <a:pPr algn="l">
                        <a:spcAft>
                          <a:spcPts val="0"/>
                        </a:spcAft>
                      </a:pPr>
                      <a:r>
                        <a:rPr lang="en-GB" sz="2000" dirty="0">
                          <a:effectLst/>
                        </a:rPr>
                        <a:t>1. Needle</a:t>
                      </a:r>
                      <a:r>
                        <a:rPr lang="en-GB" sz="2000" baseline="0" dirty="0">
                          <a:effectLst/>
                        </a:rPr>
                        <a:t> stick injury</a:t>
                      </a:r>
                      <a:endParaRPr lang="en-GB" sz="2000" dirty="0">
                        <a:effectLst/>
                        <a:latin typeface="Times New Roman"/>
                        <a:ea typeface="Times New Roman"/>
                      </a:endParaRPr>
                    </a:p>
                  </a:txBody>
                  <a:tcPr marL="68580" marR="68580" marT="0" marB="0" anchor="ctr"/>
                </a:tc>
                <a:tc>
                  <a:txBody>
                    <a:bodyPr/>
                    <a:lstStyle/>
                    <a:p>
                      <a:pPr algn="l">
                        <a:spcAft>
                          <a:spcPts val="0"/>
                        </a:spcAft>
                      </a:pPr>
                      <a:r>
                        <a:rPr lang="en-GB" sz="2000" dirty="0">
                          <a:effectLst/>
                        </a:rPr>
                        <a:t>A. Prescription</a:t>
                      </a:r>
                      <a:r>
                        <a:rPr lang="en-GB" sz="2000" baseline="0" dirty="0">
                          <a:effectLst/>
                        </a:rPr>
                        <a:t> medication</a:t>
                      </a:r>
                      <a:endParaRPr lang="en-GB"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504056">
                <a:tc>
                  <a:txBody>
                    <a:bodyPr/>
                    <a:lstStyle/>
                    <a:p>
                      <a:pPr algn="l">
                        <a:spcAft>
                          <a:spcPts val="0"/>
                        </a:spcAft>
                      </a:pPr>
                      <a:r>
                        <a:rPr lang="en-GB" sz="2000">
                          <a:effectLst/>
                        </a:rPr>
                        <a:t>2. </a:t>
                      </a:r>
                      <a:r>
                        <a:rPr lang="it-IT" sz="2000">
                          <a:effectLst/>
                        </a:rPr>
                        <a:t> Keloid scarring</a:t>
                      </a:r>
                      <a:endParaRPr lang="en-GB" sz="2000">
                        <a:effectLst/>
                        <a:latin typeface="Times New Roman"/>
                        <a:ea typeface="Times New Roman"/>
                      </a:endParaRPr>
                    </a:p>
                  </a:txBody>
                  <a:tcPr marL="68580" marR="68580" marT="0" marB="0" anchor="ctr"/>
                </a:tc>
                <a:tc>
                  <a:txBody>
                    <a:bodyPr/>
                    <a:lstStyle/>
                    <a:p>
                      <a:pPr algn="l">
                        <a:spcAft>
                          <a:spcPts val="0"/>
                        </a:spcAft>
                      </a:pPr>
                      <a:r>
                        <a:rPr lang="en-GB" sz="2000" dirty="0">
                          <a:effectLst/>
                        </a:rPr>
                        <a:t>B. Nickel</a:t>
                      </a:r>
                      <a:endParaRPr lang="en-GB"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504056">
                <a:tc>
                  <a:txBody>
                    <a:bodyPr/>
                    <a:lstStyle/>
                    <a:p>
                      <a:pPr algn="l">
                        <a:spcAft>
                          <a:spcPts val="0"/>
                        </a:spcAft>
                      </a:pPr>
                      <a:r>
                        <a:rPr lang="en-GB" sz="2000" dirty="0">
                          <a:effectLst/>
                        </a:rPr>
                        <a:t>3. Extreme bleeding</a:t>
                      </a:r>
                      <a:endParaRPr lang="en-GB" sz="2000" dirty="0">
                        <a:effectLst/>
                        <a:latin typeface="Times New Roman"/>
                        <a:ea typeface="Times New Roman"/>
                      </a:endParaRPr>
                    </a:p>
                  </a:txBody>
                  <a:tcPr marL="68580" marR="68580" marT="0" marB="0" anchor="ctr"/>
                </a:tc>
                <a:tc>
                  <a:txBody>
                    <a:bodyPr/>
                    <a:lstStyle/>
                    <a:p>
                      <a:pPr algn="l">
                        <a:spcAft>
                          <a:spcPts val="0"/>
                        </a:spcAft>
                      </a:pPr>
                      <a:r>
                        <a:rPr lang="en-GB" sz="2000" dirty="0">
                          <a:effectLst/>
                        </a:rPr>
                        <a:t>C. Latex </a:t>
                      </a:r>
                      <a:endParaRPr lang="en-GB" sz="20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504056">
                <a:tc>
                  <a:txBody>
                    <a:bodyPr/>
                    <a:lstStyle/>
                    <a:p>
                      <a:pPr algn="l">
                        <a:spcAft>
                          <a:spcPts val="0"/>
                        </a:spcAft>
                      </a:pPr>
                      <a:r>
                        <a:rPr lang="en-GB" sz="2000">
                          <a:effectLst/>
                        </a:rPr>
                        <a:t>4. Hand dermatitis</a:t>
                      </a:r>
                      <a:endParaRPr lang="en-GB" sz="2000">
                        <a:effectLst/>
                        <a:latin typeface="Times New Roman"/>
                        <a:ea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effectLst/>
                        </a:rPr>
                        <a:t>D. Poor</a:t>
                      </a:r>
                      <a:r>
                        <a:rPr lang="en-GB" sz="2000" baseline="0" dirty="0">
                          <a:effectLst/>
                        </a:rPr>
                        <a:t> practice</a:t>
                      </a:r>
                      <a:endParaRPr lang="en-GB" sz="20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686546">
                <a:tc>
                  <a:txBody>
                    <a:bodyPr/>
                    <a:lstStyle/>
                    <a:p>
                      <a:pPr algn="l">
                        <a:spcAft>
                          <a:spcPts val="0"/>
                        </a:spcAft>
                      </a:pPr>
                      <a:r>
                        <a:rPr lang="en-GB" sz="2000" dirty="0">
                          <a:effectLst/>
                        </a:rPr>
                        <a:t>5. </a:t>
                      </a:r>
                      <a:r>
                        <a:rPr lang="en-GB" sz="2000" dirty="0" err="1">
                          <a:effectLst/>
                        </a:rPr>
                        <a:t>Pustular</a:t>
                      </a:r>
                      <a:r>
                        <a:rPr lang="en-GB" sz="2000" dirty="0">
                          <a:effectLst/>
                        </a:rPr>
                        <a:t> and blistering of the skin</a:t>
                      </a:r>
                      <a:endParaRPr lang="en-GB" sz="2000" dirty="0">
                        <a:effectLst/>
                        <a:latin typeface="Times New Roman"/>
                        <a:ea typeface="Times New Roman"/>
                      </a:endParaRPr>
                    </a:p>
                  </a:txBody>
                  <a:tcPr marL="68580" marR="68580" marT="0" marB="0" anchor="ctr"/>
                </a:tc>
                <a:tc>
                  <a:txBody>
                    <a:bodyPr/>
                    <a:lstStyle/>
                    <a:p>
                      <a:pPr algn="l">
                        <a:spcAft>
                          <a:spcPts val="0"/>
                        </a:spcAft>
                      </a:pPr>
                      <a:r>
                        <a:rPr lang="en-GB" sz="2000" dirty="0">
                          <a:effectLst/>
                        </a:rPr>
                        <a:t>E. Pre-disposed client</a:t>
                      </a:r>
                      <a:endParaRPr lang="en-GB" sz="20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504056">
                <a:tc>
                  <a:txBody>
                    <a:bodyPr/>
                    <a:lstStyle/>
                    <a:p>
                      <a:pPr algn="l">
                        <a:spcAft>
                          <a:spcPts val="0"/>
                        </a:spcAft>
                      </a:pPr>
                      <a:r>
                        <a:rPr lang="it-IT" sz="2000" dirty="0">
                          <a:effectLst/>
                        </a:rPr>
                        <a:t>6. Allergic contact dermatitis</a:t>
                      </a:r>
                      <a:endParaRPr lang="en-GB" sz="2000" dirty="0">
                        <a:effectLst/>
                        <a:latin typeface="Times New Roman"/>
                        <a:ea typeface="Times New Roman"/>
                      </a:endParaRPr>
                    </a:p>
                  </a:txBody>
                  <a:tcPr marL="68580" marR="68580" marT="0" marB="0" anchor="ctr"/>
                </a:tc>
                <a:tc>
                  <a:txBody>
                    <a:bodyPr/>
                    <a:lstStyle/>
                    <a:p>
                      <a:pPr algn="l">
                        <a:spcAft>
                          <a:spcPts val="0"/>
                        </a:spcAft>
                      </a:pPr>
                      <a:r>
                        <a:rPr lang="en-GB" sz="2000" dirty="0">
                          <a:effectLst/>
                        </a:rPr>
                        <a:t>F. Black henna</a:t>
                      </a:r>
                      <a:endParaRPr lang="en-GB" sz="2000" dirty="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984F2467-185A-4BA9-8D82-4B081BF08040}"/>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CED80E88-991B-4B68-9134-4088B1B14F9F}"/>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25756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Quiz:</a:t>
            </a:r>
            <a:br>
              <a:rPr lang="en-GB" sz="3200" dirty="0"/>
            </a:br>
            <a:r>
              <a:rPr lang="en-GB" sz="3200" dirty="0"/>
              <a:t>Match symptom to likely source/cause: Answers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866919"/>
              </p:ext>
            </p:extLst>
          </p:nvPr>
        </p:nvGraphicFramePr>
        <p:xfrm>
          <a:off x="755576" y="1772816"/>
          <a:ext cx="7560840" cy="4248470"/>
        </p:xfrm>
        <a:graphic>
          <a:graphicData uri="http://schemas.openxmlformats.org/drawingml/2006/table">
            <a:tbl>
              <a:tblPr>
                <a:tableStyleId>{5C22544A-7EE6-4342-B048-85BDC9FD1C3A}</a:tableStyleId>
              </a:tblPr>
              <a:tblGrid>
                <a:gridCol w="4309679">
                  <a:extLst>
                    <a:ext uri="{9D8B030D-6E8A-4147-A177-3AD203B41FA5}">
                      <a16:colId xmlns:a16="http://schemas.microsoft.com/office/drawing/2014/main" val="20000"/>
                    </a:ext>
                  </a:extLst>
                </a:gridCol>
                <a:gridCol w="3251161">
                  <a:extLst>
                    <a:ext uri="{9D8B030D-6E8A-4147-A177-3AD203B41FA5}">
                      <a16:colId xmlns:a16="http://schemas.microsoft.com/office/drawing/2014/main" val="20001"/>
                    </a:ext>
                  </a:extLst>
                </a:gridCol>
              </a:tblGrid>
              <a:tr h="583123">
                <a:tc>
                  <a:txBody>
                    <a:bodyPr/>
                    <a:lstStyle/>
                    <a:p>
                      <a:pPr algn="l">
                        <a:spcBef>
                          <a:spcPts val="1200"/>
                        </a:spcBef>
                        <a:spcAft>
                          <a:spcPts val="300"/>
                        </a:spcAft>
                      </a:pPr>
                      <a:r>
                        <a:rPr lang="en-GB" sz="2000" b="1" dirty="0">
                          <a:effectLst/>
                        </a:rPr>
                        <a:t>Non infectious Hazards</a:t>
                      </a:r>
                      <a:endParaRPr lang="en-GB" sz="2000" b="1" i="1" dirty="0">
                        <a:effectLst/>
                        <a:latin typeface="Times New Roman"/>
                      </a:endParaRPr>
                    </a:p>
                  </a:txBody>
                  <a:tcPr marL="68580" marR="68580" marT="0" marB="0" anchor="ctr"/>
                </a:tc>
                <a:tc>
                  <a:txBody>
                    <a:bodyPr/>
                    <a:lstStyle/>
                    <a:p>
                      <a:pPr algn="l">
                        <a:spcBef>
                          <a:spcPts val="1200"/>
                        </a:spcBef>
                        <a:spcAft>
                          <a:spcPts val="300"/>
                        </a:spcAft>
                      </a:pPr>
                      <a:r>
                        <a:rPr lang="en-GB" sz="2000" b="1" dirty="0">
                          <a:effectLst/>
                        </a:rPr>
                        <a:t>Likely Source</a:t>
                      </a:r>
                      <a:endParaRPr lang="en-GB" sz="2000" b="1" i="1" dirty="0">
                        <a:effectLst/>
                        <a:latin typeface="Times New Roman"/>
                      </a:endParaRPr>
                    </a:p>
                  </a:txBody>
                  <a:tcPr marL="68580" marR="68580" marT="0" marB="0" anchor="ctr"/>
                </a:tc>
                <a:extLst>
                  <a:ext uri="{0D108BD9-81ED-4DB2-BD59-A6C34878D82A}">
                    <a16:rowId xmlns:a16="http://schemas.microsoft.com/office/drawing/2014/main" val="10000"/>
                  </a:ext>
                </a:extLst>
              </a:tr>
              <a:tr h="583123">
                <a:tc>
                  <a:txBody>
                    <a:bodyPr/>
                    <a:lstStyle/>
                    <a:p>
                      <a:pPr algn="l">
                        <a:spcAft>
                          <a:spcPts val="0"/>
                        </a:spcAft>
                      </a:pPr>
                      <a:r>
                        <a:rPr lang="en-GB" sz="2000" dirty="0">
                          <a:effectLst/>
                        </a:rPr>
                        <a:t>1. Needle stick injury</a:t>
                      </a:r>
                      <a:endParaRPr lang="en-GB" sz="2000" dirty="0">
                        <a:effectLst/>
                        <a:latin typeface="Times New Roman"/>
                        <a:ea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dirty="0">
                          <a:effectLst/>
                          <a:latin typeface="+mn-lt"/>
                          <a:ea typeface="Times New Roman"/>
                        </a:rPr>
                        <a:t>D. Poor practice</a:t>
                      </a:r>
                    </a:p>
                  </a:txBody>
                  <a:tcPr marL="68580" marR="68580" marT="0" marB="0" anchor="ctr"/>
                </a:tc>
                <a:extLst>
                  <a:ext uri="{0D108BD9-81ED-4DB2-BD59-A6C34878D82A}">
                    <a16:rowId xmlns:a16="http://schemas.microsoft.com/office/drawing/2014/main" val="10001"/>
                  </a:ext>
                </a:extLst>
              </a:tr>
              <a:tr h="583123">
                <a:tc>
                  <a:txBody>
                    <a:bodyPr/>
                    <a:lstStyle/>
                    <a:p>
                      <a:pPr algn="l">
                        <a:spcAft>
                          <a:spcPts val="0"/>
                        </a:spcAft>
                      </a:pPr>
                      <a:r>
                        <a:rPr lang="en-GB" sz="2000">
                          <a:effectLst/>
                        </a:rPr>
                        <a:t>2. </a:t>
                      </a:r>
                      <a:r>
                        <a:rPr lang="it-IT" sz="2000">
                          <a:effectLst/>
                        </a:rPr>
                        <a:t> Keloid scarring</a:t>
                      </a:r>
                      <a:endParaRPr lang="en-GB" sz="2000">
                        <a:effectLst/>
                        <a:latin typeface="Times New Roman"/>
                        <a:ea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effectLst/>
                        </a:rPr>
                        <a:t>E. Pre-disposed client</a:t>
                      </a:r>
                    </a:p>
                  </a:txBody>
                  <a:tcPr marL="68580" marR="68580" marT="0" marB="0" anchor="ctr"/>
                </a:tc>
                <a:extLst>
                  <a:ext uri="{0D108BD9-81ED-4DB2-BD59-A6C34878D82A}">
                    <a16:rowId xmlns:a16="http://schemas.microsoft.com/office/drawing/2014/main" val="10002"/>
                  </a:ext>
                </a:extLst>
              </a:tr>
              <a:tr h="505532">
                <a:tc>
                  <a:txBody>
                    <a:bodyPr/>
                    <a:lstStyle/>
                    <a:p>
                      <a:pPr algn="l">
                        <a:spcAft>
                          <a:spcPts val="0"/>
                        </a:spcAft>
                      </a:pPr>
                      <a:r>
                        <a:rPr lang="en-GB" sz="2000" dirty="0">
                          <a:effectLst/>
                        </a:rPr>
                        <a:t>3. Extreme bleeding</a:t>
                      </a:r>
                      <a:endParaRPr lang="en-GB" sz="2000" dirty="0">
                        <a:effectLst/>
                        <a:latin typeface="Times New Roman"/>
                        <a:ea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effectLst/>
                        </a:rPr>
                        <a:t>A. Prescription</a:t>
                      </a:r>
                      <a:r>
                        <a:rPr lang="en-GB" sz="2000" baseline="0" dirty="0">
                          <a:effectLst/>
                        </a:rPr>
                        <a:t> medication</a:t>
                      </a:r>
                      <a:endParaRPr lang="en-GB" sz="20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583123">
                <a:tc>
                  <a:txBody>
                    <a:bodyPr/>
                    <a:lstStyle/>
                    <a:p>
                      <a:pPr algn="l">
                        <a:spcAft>
                          <a:spcPts val="0"/>
                        </a:spcAft>
                      </a:pPr>
                      <a:r>
                        <a:rPr lang="en-GB" sz="2000">
                          <a:effectLst/>
                        </a:rPr>
                        <a:t>4. Hand dermatitis</a:t>
                      </a:r>
                      <a:endParaRPr lang="en-GB" sz="2000">
                        <a:effectLst/>
                        <a:latin typeface="Times New Roman"/>
                        <a:ea typeface="Times New Roman"/>
                      </a:endParaRPr>
                    </a:p>
                  </a:txBody>
                  <a:tcPr marL="68580" marR="68580" marT="0" marB="0" anchor="ctr"/>
                </a:tc>
                <a:tc>
                  <a:txBody>
                    <a:bodyPr/>
                    <a:lstStyle/>
                    <a:p>
                      <a:pPr algn="l">
                        <a:spcAft>
                          <a:spcPts val="0"/>
                        </a:spcAft>
                      </a:pPr>
                      <a:r>
                        <a:rPr lang="en-GB" sz="2000" dirty="0">
                          <a:effectLst/>
                        </a:rPr>
                        <a:t>B. Nickel</a:t>
                      </a:r>
                      <a:endParaRPr lang="en-GB" sz="20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705223">
                <a:tc>
                  <a:txBody>
                    <a:bodyPr/>
                    <a:lstStyle/>
                    <a:p>
                      <a:pPr algn="l">
                        <a:spcAft>
                          <a:spcPts val="0"/>
                        </a:spcAft>
                      </a:pPr>
                      <a:r>
                        <a:rPr lang="en-GB" sz="2000">
                          <a:effectLst/>
                        </a:rPr>
                        <a:t>5. Pustular and blistering of the skin</a:t>
                      </a:r>
                      <a:endParaRPr lang="en-GB" sz="2000">
                        <a:effectLst/>
                        <a:latin typeface="Times New Roman"/>
                        <a:ea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effectLst/>
                        </a:rPr>
                        <a:t>F. Black henna</a:t>
                      </a:r>
                      <a:endParaRPr lang="en-GB" sz="20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705223">
                <a:tc>
                  <a:txBody>
                    <a:bodyPr/>
                    <a:lstStyle/>
                    <a:p>
                      <a:pPr algn="l">
                        <a:spcAft>
                          <a:spcPts val="0"/>
                        </a:spcAft>
                      </a:pPr>
                      <a:r>
                        <a:rPr lang="it-IT" sz="2000">
                          <a:effectLst/>
                        </a:rPr>
                        <a:t>6. Allergic contact dermatitis</a:t>
                      </a:r>
                      <a:endParaRPr lang="en-GB" sz="2000">
                        <a:effectLst/>
                        <a:latin typeface="Times New Roman"/>
                        <a:ea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effectLst/>
                        </a:rPr>
                        <a:t>C. Latex </a:t>
                      </a:r>
                      <a:endParaRPr lang="en-GB" sz="2000" dirty="0">
                        <a:effectLst/>
                        <a:latin typeface="Times New Roman"/>
                        <a:ea typeface="Times New Roman"/>
                      </a:endParaRPr>
                    </a:p>
                    <a:p>
                      <a:pPr algn="l">
                        <a:spcAft>
                          <a:spcPts val="0"/>
                        </a:spcAft>
                      </a:pPr>
                      <a:endParaRPr lang="en-GB" sz="2000" dirty="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61014935-F3F3-48FF-91C3-9B6C3CC24E0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B48B17A9-DDF5-4526-98E1-C7D654592F93}"/>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46739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b="1" dirty="0"/>
              <a:t>‘True or False’ Quiz</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733951222"/>
              </p:ext>
            </p:extLst>
          </p:nvPr>
        </p:nvGraphicFramePr>
        <p:xfrm>
          <a:off x="482600" y="1163452"/>
          <a:ext cx="8214544" cy="5400940"/>
        </p:xfrm>
        <a:graphic>
          <a:graphicData uri="http://schemas.openxmlformats.org/drawingml/2006/table">
            <a:tbl>
              <a:tblPr firstRow="1" bandRow="1">
                <a:tableStyleId>{5C22544A-7EE6-4342-B048-85BDC9FD1C3A}</a:tableStyleId>
              </a:tblPr>
              <a:tblGrid>
                <a:gridCol w="6191684">
                  <a:extLst>
                    <a:ext uri="{9D8B030D-6E8A-4147-A177-3AD203B41FA5}">
                      <a16:colId xmlns:a16="http://schemas.microsoft.com/office/drawing/2014/main" val="20000"/>
                    </a:ext>
                  </a:extLst>
                </a:gridCol>
                <a:gridCol w="2022860">
                  <a:extLst>
                    <a:ext uri="{9D8B030D-6E8A-4147-A177-3AD203B41FA5}">
                      <a16:colId xmlns:a16="http://schemas.microsoft.com/office/drawing/2014/main" val="20001"/>
                    </a:ext>
                  </a:extLst>
                </a:gridCol>
              </a:tblGrid>
              <a:tr h="481555">
                <a:tc>
                  <a:txBody>
                    <a:bodyPr/>
                    <a:lstStyle/>
                    <a:p>
                      <a:pPr algn="ctr"/>
                      <a:r>
                        <a:rPr lang="en-GB" dirty="0"/>
                        <a:t>Question</a:t>
                      </a:r>
                    </a:p>
                  </a:txBody>
                  <a:tcPr/>
                </a:tc>
                <a:tc>
                  <a:txBody>
                    <a:bodyPr/>
                    <a:lstStyle/>
                    <a:p>
                      <a:pPr algn="ctr"/>
                      <a:r>
                        <a:rPr lang="en-GB" dirty="0"/>
                        <a:t>True</a:t>
                      </a:r>
                      <a:r>
                        <a:rPr lang="en-GB" baseline="0" dirty="0"/>
                        <a:t> or False</a:t>
                      </a:r>
                      <a:endParaRPr lang="en-GB" dirty="0"/>
                    </a:p>
                  </a:txBody>
                  <a:tcPr/>
                </a:tc>
                <a:extLst>
                  <a:ext uri="{0D108BD9-81ED-4DB2-BD59-A6C34878D82A}">
                    <a16:rowId xmlns:a16="http://schemas.microsoft.com/office/drawing/2014/main" val="10000"/>
                  </a:ext>
                </a:extLst>
              </a:tr>
              <a:tr h="627471">
                <a:tc>
                  <a:txBody>
                    <a:bodyPr/>
                    <a:lstStyle/>
                    <a:p>
                      <a:r>
                        <a:rPr lang="en-GB" dirty="0"/>
                        <a:t>Dermatitis</a:t>
                      </a:r>
                      <a:r>
                        <a:rPr lang="en-GB" baseline="0" dirty="0"/>
                        <a:t> and angioedema are examples of the body’s reaction to an allergen</a:t>
                      </a:r>
                      <a:endParaRPr lang="en-GB" dirty="0"/>
                    </a:p>
                  </a:txBody>
                  <a:tcPr/>
                </a:tc>
                <a:tc>
                  <a:txBody>
                    <a:bodyPr/>
                    <a:lstStyle/>
                    <a:p>
                      <a:pPr algn="ctr"/>
                      <a:endParaRPr lang="en-GB" dirty="0"/>
                    </a:p>
                  </a:txBody>
                  <a:tcPr/>
                </a:tc>
                <a:extLst>
                  <a:ext uri="{0D108BD9-81ED-4DB2-BD59-A6C34878D82A}">
                    <a16:rowId xmlns:a16="http://schemas.microsoft.com/office/drawing/2014/main" val="10001"/>
                  </a:ext>
                </a:extLst>
              </a:tr>
              <a:tr h="627471">
                <a:tc>
                  <a:txBody>
                    <a:bodyPr/>
                    <a:lstStyle/>
                    <a:p>
                      <a:r>
                        <a:rPr lang="en-GB" dirty="0"/>
                        <a:t>Practitioners</a:t>
                      </a:r>
                      <a:r>
                        <a:rPr lang="en-GB" baseline="0" dirty="0"/>
                        <a:t> should not perform a special procedure on a client if they have been drinking</a:t>
                      </a:r>
                      <a:endParaRPr lang="en-GB" dirty="0"/>
                    </a:p>
                  </a:txBody>
                  <a:tcPr/>
                </a:tc>
                <a:tc>
                  <a:txBody>
                    <a:bodyPr/>
                    <a:lstStyle/>
                    <a:p>
                      <a:pPr algn="ctr"/>
                      <a:endParaRPr lang="en-GB" dirty="0"/>
                    </a:p>
                  </a:txBody>
                  <a:tcPr/>
                </a:tc>
                <a:extLst>
                  <a:ext uri="{0D108BD9-81ED-4DB2-BD59-A6C34878D82A}">
                    <a16:rowId xmlns:a16="http://schemas.microsoft.com/office/drawing/2014/main" val="10002"/>
                  </a:ext>
                </a:extLst>
              </a:tr>
              <a:tr h="481555">
                <a:tc>
                  <a:txBody>
                    <a:bodyPr/>
                    <a:lstStyle/>
                    <a:p>
                      <a:r>
                        <a:rPr lang="en-GB" dirty="0"/>
                        <a:t>Keloid scarring can be treated successfully with antibiotics</a:t>
                      </a:r>
                    </a:p>
                  </a:txBody>
                  <a:tcPr/>
                </a:tc>
                <a:tc>
                  <a:txBody>
                    <a:bodyPr/>
                    <a:lstStyle/>
                    <a:p>
                      <a:pPr algn="ctr"/>
                      <a:endParaRPr lang="en-GB" dirty="0"/>
                    </a:p>
                  </a:txBody>
                  <a:tcPr/>
                </a:tc>
                <a:extLst>
                  <a:ext uri="{0D108BD9-81ED-4DB2-BD59-A6C34878D82A}">
                    <a16:rowId xmlns:a16="http://schemas.microsoft.com/office/drawing/2014/main" val="10003"/>
                  </a:ext>
                </a:extLst>
              </a:tr>
              <a:tr h="481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Cobalt</a:t>
                      </a:r>
                      <a:r>
                        <a:rPr lang="en-GB" baseline="0" dirty="0"/>
                        <a:t> and nickel are commonly found in metals</a:t>
                      </a:r>
                      <a:endParaRPr lang="en-GB" dirty="0"/>
                    </a:p>
                  </a:txBody>
                  <a:tcPr/>
                </a:tc>
                <a:tc>
                  <a:txBody>
                    <a:bodyPr/>
                    <a:lstStyle/>
                    <a:p>
                      <a:pPr algn="ctr"/>
                      <a:endParaRPr lang="en-GB" dirty="0"/>
                    </a:p>
                  </a:txBody>
                  <a:tcPr/>
                </a:tc>
                <a:extLst>
                  <a:ext uri="{0D108BD9-81ED-4DB2-BD59-A6C34878D82A}">
                    <a16:rowId xmlns:a16="http://schemas.microsoft.com/office/drawing/2014/main" val="10004"/>
                  </a:ext>
                </a:extLst>
              </a:tr>
              <a:tr h="627471">
                <a:tc>
                  <a:txBody>
                    <a:bodyPr/>
                    <a:lstStyle/>
                    <a:p>
                      <a:r>
                        <a:rPr lang="en-GB" dirty="0"/>
                        <a:t>An allergy </a:t>
                      </a:r>
                      <a:r>
                        <a:rPr lang="en-GB" sz="1800" dirty="0"/>
                        <a:t>is a condition caused by over reaction of the immune systems to a</a:t>
                      </a:r>
                      <a:r>
                        <a:rPr lang="en-GB" sz="1800" baseline="0" dirty="0"/>
                        <a:t> harmful substance</a:t>
                      </a:r>
                      <a:endParaRPr lang="en-GB" dirty="0"/>
                    </a:p>
                  </a:txBody>
                  <a:tcPr/>
                </a:tc>
                <a:tc>
                  <a:txBody>
                    <a:bodyPr/>
                    <a:lstStyle/>
                    <a:p>
                      <a:pPr algn="ctr"/>
                      <a:endParaRPr lang="en-GB" dirty="0"/>
                    </a:p>
                  </a:txBody>
                  <a:tcPr/>
                </a:tc>
                <a:extLst>
                  <a:ext uri="{0D108BD9-81ED-4DB2-BD59-A6C34878D82A}">
                    <a16:rowId xmlns:a16="http://schemas.microsoft.com/office/drawing/2014/main" val="10005"/>
                  </a:ext>
                </a:extLst>
              </a:tr>
              <a:tr h="627471">
                <a:tc>
                  <a:txBody>
                    <a:bodyPr/>
                    <a:lstStyle/>
                    <a:p>
                      <a:r>
                        <a:rPr lang="en-GB" sz="1800" dirty="0"/>
                        <a:t>A contraindication is a situation in which a special procedure can be performed</a:t>
                      </a:r>
                      <a:r>
                        <a:rPr lang="en-GB" sz="1800" baseline="0" dirty="0"/>
                        <a:t> as it is harmless</a:t>
                      </a:r>
                      <a:r>
                        <a:rPr lang="en-GB" sz="1800" dirty="0"/>
                        <a:t> to the client</a:t>
                      </a:r>
                      <a:endParaRPr lang="en-GB" dirty="0"/>
                    </a:p>
                  </a:txBody>
                  <a:tcPr/>
                </a:tc>
                <a:tc>
                  <a:txBody>
                    <a:bodyPr/>
                    <a:lstStyle/>
                    <a:p>
                      <a:pPr algn="ctr"/>
                      <a:endParaRPr lang="en-GB" dirty="0"/>
                    </a:p>
                  </a:txBody>
                  <a:tcPr/>
                </a:tc>
                <a:extLst>
                  <a:ext uri="{0D108BD9-81ED-4DB2-BD59-A6C34878D82A}">
                    <a16:rowId xmlns:a16="http://schemas.microsoft.com/office/drawing/2014/main" val="10006"/>
                  </a:ext>
                </a:extLst>
              </a:tr>
              <a:tr h="481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Dermatitis is a bacterial infection of the skin</a:t>
                      </a:r>
                    </a:p>
                  </a:txBody>
                  <a:tcPr/>
                </a:tc>
                <a:tc>
                  <a:txBody>
                    <a:bodyPr/>
                    <a:lstStyle/>
                    <a:p>
                      <a:pPr algn="ctr"/>
                      <a:endParaRPr lang="en-GB" dirty="0"/>
                    </a:p>
                  </a:txBody>
                  <a:tcPr/>
                </a:tc>
                <a:extLst>
                  <a:ext uri="{0D108BD9-81ED-4DB2-BD59-A6C34878D82A}">
                    <a16:rowId xmlns:a16="http://schemas.microsoft.com/office/drawing/2014/main" val="10007"/>
                  </a:ext>
                </a:extLst>
              </a:tr>
              <a:tr h="896387">
                <a:tc>
                  <a:txBody>
                    <a:bodyPr/>
                    <a:lstStyle/>
                    <a:p>
                      <a:r>
                        <a:rPr lang="en-GB" sz="1800" b="0" dirty="0"/>
                        <a:t>Anaphylactic shock is a severe allergic response that maybe triggered in sensitive individuals by a normally harmless substance</a:t>
                      </a:r>
                      <a:endParaRPr lang="en-GB" b="0" dirty="0"/>
                    </a:p>
                  </a:txBody>
                  <a:tcPr/>
                </a:tc>
                <a:tc>
                  <a:txBody>
                    <a:bodyPr/>
                    <a:lstStyle/>
                    <a:p>
                      <a:pPr algn="ctr"/>
                      <a:endParaRPr lang="en-GB" dirty="0"/>
                    </a:p>
                  </a:txBody>
                  <a:tcPr/>
                </a:tc>
                <a:extLst>
                  <a:ext uri="{0D108BD9-81ED-4DB2-BD59-A6C34878D82A}">
                    <a16:rowId xmlns:a16="http://schemas.microsoft.com/office/drawing/2014/main" val="10008"/>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0488AD50-CC4F-448B-986D-41DEBA44BD9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2908A9A4-B6D4-486D-A0F0-FEF289EE3D7D}"/>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4177020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b="1" dirty="0"/>
              <a:t>‘True or False’ Quiz - Answers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813893233"/>
              </p:ext>
            </p:extLst>
          </p:nvPr>
        </p:nvGraphicFramePr>
        <p:xfrm>
          <a:off x="539552" y="1052736"/>
          <a:ext cx="8229600" cy="5439648"/>
        </p:xfrm>
        <a:graphic>
          <a:graphicData uri="http://schemas.openxmlformats.org/drawingml/2006/table">
            <a:tbl>
              <a:tblPr firstRow="1" bandRow="1">
                <a:tableStyleId>{5C22544A-7EE6-4342-B048-85BDC9FD1C3A}</a:tableStyleId>
              </a:tblPr>
              <a:tblGrid>
                <a:gridCol w="6203032">
                  <a:extLst>
                    <a:ext uri="{9D8B030D-6E8A-4147-A177-3AD203B41FA5}">
                      <a16:colId xmlns:a16="http://schemas.microsoft.com/office/drawing/2014/main" val="20000"/>
                    </a:ext>
                  </a:extLst>
                </a:gridCol>
                <a:gridCol w="2026568">
                  <a:extLst>
                    <a:ext uri="{9D8B030D-6E8A-4147-A177-3AD203B41FA5}">
                      <a16:colId xmlns:a16="http://schemas.microsoft.com/office/drawing/2014/main" val="20001"/>
                    </a:ext>
                  </a:extLst>
                </a:gridCol>
              </a:tblGrid>
              <a:tr h="491232">
                <a:tc>
                  <a:txBody>
                    <a:bodyPr/>
                    <a:lstStyle/>
                    <a:p>
                      <a:pPr algn="ctr"/>
                      <a:r>
                        <a:rPr lang="en-GB" dirty="0"/>
                        <a:t>Question</a:t>
                      </a:r>
                    </a:p>
                  </a:txBody>
                  <a:tcPr/>
                </a:tc>
                <a:tc>
                  <a:txBody>
                    <a:bodyPr/>
                    <a:lstStyle/>
                    <a:p>
                      <a:pPr algn="ctr"/>
                      <a:r>
                        <a:rPr lang="en-GB" dirty="0"/>
                        <a:t>True</a:t>
                      </a:r>
                      <a:r>
                        <a:rPr lang="en-GB" baseline="0" dirty="0"/>
                        <a:t> or False</a:t>
                      </a:r>
                      <a:endParaRPr lang="en-GB" dirty="0"/>
                    </a:p>
                  </a:txBody>
                  <a:tcPr/>
                </a:tc>
                <a:extLst>
                  <a:ext uri="{0D108BD9-81ED-4DB2-BD59-A6C34878D82A}">
                    <a16:rowId xmlns:a16="http://schemas.microsoft.com/office/drawing/2014/main" val="10000"/>
                  </a:ext>
                </a:extLst>
              </a:tr>
              <a:tr h="491232">
                <a:tc>
                  <a:txBody>
                    <a:bodyPr/>
                    <a:lstStyle/>
                    <a:p>
                      <a:r>
                        <a:rPr lang="en-GB" dirty="0"/>
                        <a:t>Dermatitis</a:t>
                      </a:r>
                      <a:r>
                        <a:rPr lang="en-GB" baseline="0" dirty="0"/>
                        <a:t> and angioedema are examples of the body’s reaction to an allergen</a:t>
                      </a:r>
                      <a:endParaRPr lang="en-GB" dirty="0"/>
                    </a:p>
                  </a:txBody>
                  <a:tcPr/>
                </a:tc>
                <a:tc>
                  <a:txBody>
                    <a:bodyPr/>
                    <a:lstStyle/>
                    <a:p>
                      <a:pPr algn="ctr"/>
                      <a:r>
                        <a:rPr lang="en-GB" dirty="0"/>
                        <a:t>True</a:t>
                      </a:r>
                    </a:p>
                  </a:txBody>
                  <a:tcPr/>
                </a:tc>
                <a:extLst>
                  <a:ext uri="{0D108BD9-81ED-4DB2-BD59-A6C34878D82A}">
                    <a16:rowId xmlns:a16="http://schemas.microsoft.com/office/drawing/2014/main" val="10001"/>
                  </a:ext>
                </a:extLst>
              </a:tr>
              <a:tr h="491232">
                <a:tc>
                  <a:txBody>
                    <a:bodyPr/>
                    <a:lstStyle/>
                    <a:p>
                      <a:r>
                        <a:rPr lang="en-GB" dirty="0"/>
                        <a:t>Practitioners</a:t>
                      </a:r>
                      <a:r>
                        <a:rPr lang="en-GB" baseline="0" dirty="0"/>
                        <a:t> should not perform a special procedure on a client if they have been drinking</a:t>
                      </a:r>
                      <a:endParaRPr lang="en-GB" dirty="0"/>
                    </a:p>
                  </a:txBody>
                  <a:tcPr/>
                </a:tc>
                <a:tc>
                  <a:txBody>
                    <a:bodyPr/>
                    <a:lstStyle/>
                    <a:p>
                      <a:pPr algn="ctr"/>
                      <a:r>
                        <a:rPr lang="en-GB" dirty="0"/>
                        <a:t>True</a:t>
                      </a:r>
                    </a:p>
                  </a:txBody>
                  <a:tcPr/>
                </a:tc>
                <a:extLst>
                  <a:ext uri="{0D108BD9-81ED-4DB2-BD59-A6C34878D82A}">
                    <a16:rowId xmlns:a16="http://schemas.microsoft.com/office/drawing/2014/main" val="10002"/>
                  </a:ext>
                </a:extLst>
              </a:tr>
              <a:tr h="491232">
                <a:tc>
                  <a:txBody>
                    <a:bodyPr/>
                    <a:lstStyle/>
                    <a:p>
                      <a:r>
                        <a:rPr lang="en-GB" dirty="0"/>
                        <a:t>Keloid scarring can be treated successfully with antibiotics</a:t>
                      </a:r>
                    </a:p>
                  </a:txBody>
                  <a:tcPr/>
                </a:tc>
                <a:tc>
                  <a:txBody>
                    <a:bodyPr/>
                    <a:lstStyle/>
                    <a:p>
                      <a:pPr algn="ctr"/>
                      <a:r>
                        <a:rPr lang="en-GB" dirty="0"/>
                        <a:t>False</a:t>
                      </a:r>
                    </a:p>
                  </a:txBody>
                  <a:tcPr/>
                </a:tc>
                <a:extLst>
                  <a:ext uri="{0D108BD9-81ED-4DB2-BD59-A6C34878D82A}">
                    <a16:rowId xmlns:a16="http://schemas.microsoft.com/office/drawing/2014/main" val="10003"/>
                  </a:ext>
                </a:extLst>
              </a:tr>
              <a:tr h="491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Cobalt</a:t>
                      </a:r>
                      <a:r>
                        <a:rPr lang="en-GB" baseline="0" dirty="0"/>
                        <a:t> and nickel are commonly found in metals</a:t>
                      </a:r>
                      <a:endParaRPr lang="en-GB" dirty="0"/>
                    </a:p>
                  </a:txBody>
                  <a:tcPr/>
                </a:tc>
                <a:tc>
                  <a:txBody>
                    <a:bodyPr/>
                    <a:lstStyle/>
                    <a:p>
                      <a:pPr algn="ctr"/>
                      <a:r>
                        <a:rPr lang="en-GB" dirty="0"/>
                        <a:t>True</a:t>
                      </a:r>
                    </a:p>
                  </a:txBody>
                  <a:tcPr/>
                </a:tc>
                <a:extLst>
                  <a:ext uri="{0D108BD9-81ED-4DB2-BD59-A6C34878D82A}">
                    <a16:rowId xmlns:a16="http://schemas.microsoft.com/office/drawing/2014/main" val="10004"/>
                  </a:ext>
                </a:extLst>
              </a:tr>
              <a:tr h="491232">
                <a:tc>
                  <a:txBody>
                    <a:bodyPr/>
                    <a:lstStyle/>
                    <a:p>
                      <a:r>
                        <a:rPr lang="en-GB" dirty="0"/>
                        <a:t>An allergy </a:t>
                      </a:r>
                      <a:r>
                        <a:rPr lang="en-GB" sz="1800" dirty="0"/>
                        <a:t>is a condition caused by over reaction of the immune systems to a</a:t>
                      </a:r>
                      <a:r>
                        <a:rPr lang="en-GB" sz="1800" baseline="0" dirty="0"/>
                        <a:t> harmful substance</a:t>
                      </a:r>
                      <a:endParaRPr lang="en-GB" dirty="0"/>
                    </a:p>
                  </a:txBody>
                  <a:tcPr/>
                </a:tc>
                <a:tc>
                  <a:txBody>
                    <a:bodyPr/>
                    <a:lstStyle/>
                    <a:p>
                      <a:pPr algn="ctr"/>
                      <a:r>
                        <a:rPr lang="en-GB" dirty="0"/>
                        <a:t>False</a:t>
                      </a:r>
                    </a:p>
                  </a:txBody>
                  <a:tcPr/>
                </a:tc>
                <a:extLst>
                  <a:ext uri="{0D108BD9-81ED-4DB2-BD59-A6C34878D82A}">
                    <a16:rowId xmlns:a16="http://schemas.microsoft.com/office/drawing/2014/main" val="10005"/>
                  </a:ext>
                </a:extLst>
              </a:tr>
              <a:tr h="491232">
                <a:tc>
                  <a:txBody>
                    <a:bodyPr/>
                    <a:lstStyle/>
                    <a:p>
                      <a:r>
                        <a:rPr lang="en-GB" sz="1800" dirty="0"/>
                        <a:t>A contraindication is a situation in which a special procedure can be performed</a:t>
                      </a:r>
                      <a:r>
                        <a:rPr lang="en-GB" sz="1800" baseline="0" dirty="0"/>
                        <a:t> as it is harmless</a:t>
                      </a:r>
                      <a:r>
                        <a:rPr lang="en-GB" sz="1800" dirty="0"/>
                        <a:t> to the client</a:t>
                      </a:r>
                      <a:endParaRPr lang="en-GB" dirty="0"/>
                    </a:p>
                  </a:txBody>
                  <a:tcPr/>
                </a:tc>
                <a:tc>
                  <a:txBody>
                    <a:bodyPr/>
                    <a:lstStyle/>
                    <a:p>
                      <a:pPr algn="ctr"/>
                      <a:r>
                        <a:rPr lang="en-GB" dirty="0"/>
                        <a:t>False</a:t>
                      </a:r>
                    </a:p>
                  </a:txBody>
                  <a:tcPr/>
                </a:tc>
                <a:extLst>
                  <a:ext uri="{0D108BD9-81ED-4DB2-BD59-A6C34878D82A}">
                    <a16:rowId xmlns:a16="http://schemas.microsoft.com/office/drawing/2014/main" val="10006"/>
                  </a:ext>
                </a:extLst>
              </a:tr>
              <a:tr h="491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Dermatitis is a bacterial infection of the skin</a:t>
                      </a:r>
                    </a:p>
                  </a:txBody>
                  <a:tcPr/>
                </a:tc>
                <a:tc>
                  <a:txBody>
                    <a:bodyPr/>
                    <a:lstStyle/>
                    <a:p>
                      <a:pPr algn="ctr"/>
                      <a:r>
                        <a:rPr lang="en-GB" dirty="0"/>
                        <a:t>False</a:t>
                      </a:r>
                    </a:p>
                  </a:txBody>
                  <a:tcPr/>
                </a:tc>
                <a:extLst>
                  <a:ext uri="{0D108BD9-81ED-4DB2-BD59-A6C34878D82A}">
                    <a16:rowId xmlns:a16="http://schemas.microsoft.com/office/drawing/2014/main" val="10007"/>
                  </a:ext>
                </a:extLst>
              </a:tr>
              <a:tr h="491232">
                <a:tc>
                  <a:txBody>
                    <a:bodyPr/>
                    <a:lstStyle/>
                    <a:p>
                      <a:r>
                        <a:rPr lang="en-GB" sz="1800" b="0" dirty="0"/>
                        <a:t>Anaphylactic shock is a severe allergic response that maybe triggered in sensitive individuals by a normally harmless substance</a:t>
                      </a:r>
                      <a:endParaRPr lang="en-GB" b="0" dirty="0"/>
                    </a:p>
                  </a:txBody>
                  <a:tcPr/>
                </a:tc>
                <a:tc>
                  <a:txBody>
                    <a:bodyPr/>
                    <a:lstStyle/>
                    <a:p>
                      <a:pPr algn="ctr"/>
                      <a:r>
                        <a:rPr lang="en-GB" dirty="0"/>
                        <a:t>True</a:t>
                      </a:r>
                    </a:p>
                  </a:txBody>
                  <a:tcPr/>
                </a:tc>
                <a:extLst>
                  <a:ext uri="{0D108BD9-81ED-4DB2-BD59-A6C34878D82A}">
                    <a16:rowId xmlns:a16="http://schemas.microsoft.com/office/drawing/2014/main" val="10008"/>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98C6B1F3-7088-4745-B643-302FB577D7EC}"/>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A8B0B4A4-42BA-4D24-8BC0-E110D55F274A}"/>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83616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1008112"/>
          </a:xfrm>
        </p:spPr>
        <p:txBody>
          <a:bodyPr>
            <a:normAutofit fontScale="90000"/>
          </a:bodyPr>
          <a:lstStyle/>
          <a:p>
            <a:br>
              <a:rPr lang="en-GB" sz="3200" b="1" dirty="0"/>
            </a:br>
            <a:br>
              <a:rPr lang="en-GB" sz="3200" b="1" dirty="0"/>
            </a:br>
            <a:r>
              <a:rPr lang="en-GB" sz="3200" b="1" dirty="0"/>
              <a:t>Allergic reactions</a:t>
            </a:r>
            <a:br>
              <a:rPr lang="en-GB" sz="3200" b="1" dirty="0"/>
            </a:br>
            <a:r>
              <a:rPr lang="en-GB" sz="1800" b="1" dirty="0"/>
              <a:t>Red and itchy, swollen and blistered, dry and bumpy. Generally confined to site of contact</a:t>
            </a:r>
            <a:br>
              <a:rPr lang="en-GB" sz="1800" b="1" dirty="0"/>
            </a:br>
            <a:br>
              <a:rPr lang="en-GB" sz="3200" b="1" dirty="0"/>
            </a:br>
            <a:endParaRPr lang="en-GB" sz="3200" b="1" dirty="0"/>
          </a:p>
        </p:txBody>
      </p:sp>
      <p:pic>
        <p:nvPicPr>
          <p:cNvPr id="7" name="Picture 2" descr="\\HBA36\HomeJ\JonesS058\My Documents\1 - MyTempFiles\HSEswelling-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196752"/>
            <a:ext cx="333835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BA36\HomeJ\JonesS058\My Documents\1 - MyTempFiles\HSEacdhan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863" y="3815737"/>
            <a:ext cx="2655503" cy="19937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48064" y="1282109"/>
            <a:ext cx="2986535" cy="22721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060_0001 (en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161" y="3645024"/>
            <a:ext cx="2579324" cy="25707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6378667"/>
            <a:ext cx="8496943" cy="276999"/>
          </a:xfrm>
          <a:prstGeom prst="rect">
            <a:avLst/>
          </a:prstGeom>
        </p:spPr>
        <p:txBody>
          <a:bodyPr wrap="square">
            <a:spAutoFit/>
          </a:bodyPr>
          <a:lstStyle/>
          <a:p>
            <a:r>
              <a:rPr lang="en-GB" sz="1200" dirty="0"/>
              <a:t>‘Contains public sector information published by the Health and Safety Executive and licensed under the Open Government Licence’.</a:t>
            </a:r>
          </a:p>
        </p:txBody>
      </p:sp>
      <p:pic>
        <p:nvPicPr>
          <p:cNvPr id="9" name="Picture 8" descr="A picture containing text&#10;&#10;Description automatically generated">
            <a:extLst>
              <a:ext uri="{FF2B5EF4-FFF2-40B4-BE49-F238E27FC236}">
                <a16:creationId xmlns:a16="http://schemas.microsoft.com/office/drawing/2014/main" id="{E7102DB7-0A39-4B01-8061-494D272974C2}"/>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flipV="1">
            <a:off x="339582" y="508293"/>
            <a:ext cx="426085" cy="338455"/>
          </a:xfrm>
          <a:prstGeom prst="rect">
            <a:avLst/>
          </a:prstGeom>
          <a:noFill/>
          <a:ln>
            <a:noFill/>
          </a:ln>
        </p:spPr>
      </p:pic>
      <p:pic>
        <p:nvPicPr>
          <p:cNvPr id="12" name="Picture 11" descr="RSPH_M_4C">
            <a:extLst>
              <a:ext uri="{FF2B5EF4-FFF2-40B4-BE49-F238E27FC236}">
                <a16:creationId xmlns:a16="http://schemas.microsoft.com/office/drawing/2014/main" id="{008FA7F4-65D8-4569-8BA4-76BCD60F2A1F}"/>
              </a:ext>
            </a:extLst>
          </p:cNvPr>
          <p:cNvPicPr>
            <a:picLocks noChangeAspect="1"/>
          </p:cNvPicPr>
          <p:nvPr/>
        </p:nvPicPr>
        <p:blipFill>
          <a:blip r:embed="rId8" cstate="print"/>
          <a:srcRect/>
          <a:stretch>
            <a:fillRect/>
          </a:stretch>
        </p:blipFill>
        <p:spPr bwMode="auto">
          <a:xfrm>
            <a:off x="8255778" y="533351"/>
            <a:ext cx="548640" cy="226060"/>
          </a:xfrm>
          <a:prstGeom prst="rect">
            <a:avLst/>
          </a:prstGeom>
          <a:noFill/>
          <a:ln w="9525">
            <a:noFill/>
            <a:miter lim="800000"/>
            <a:headEnd/>
            <a:tailEnd/>
          </a:ln>
        </p:spPr>
      </p:pic>
    </p:spTree>
    <p:extLst>
      <p:ext uri="{BB962C8B-B14F-4D97-AF65-F5344CB8AC3E}">
        <p14:creationId xmlns:p14="http://schemas.microsoft.com/office/powerpoint/2010/main" val="279787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3200" b="1" dirty="0">
                <a:latin typeface="Arial" panose="020B0604020202020204" pitchFamily="34" charset="0"/>
                <a:cs typeface="Arial" panose="020B0604020202020204" pitchFamily="34" charset="0"/>
              </a:rPr>
              <a:t>Allergic reaction</a:t>
            </a:r>
          </a:p>
        </p:txBody>
      </p:sp>
      <p:pic>
        <p:nvPicPr>
          <p:cNvPr id="1026" name="Picture 2" descr="\\hba36\HomeJ\JonesS058\My Documents\1 - MyTempFiles\HSEtypeiv-bi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908720"/>
            <a:ext cx="6192688" cy="437485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5949280"/>
            <a:ext cx="8229600" cy="49006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a:t>‘Contains public sector information published by the Health and Safety Executive and licensed under the Open Government Licence’.</a:t>
            </a:r>
            <a:endParaRPr lang="en-GB" sz="1400" dirty="0"/>
          </a:p>
        </p:txBody>
      </p:sp>
      <p:pic>
        <p:nvPicPr>
          <p:cNvPr id="6" name="Picture 5" descr="A picture containing text&#10;&#10;Description automatically generated">
            <a:extLst>
              <a:ext uri="{FF2B5EF4-FFF2-40B4-BE49-F238E27FC236}">
                <a16:creationId xmlns:a16="http://schemas.microsoft.com/office/drawing/2014/main" id="{53594FE3-516D-4E1B-B247-CA97BE56E7A2}"/>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7" name="Picture 6" descr="RSPH_M_4C">
            <a:extLst>
              <a:ext uri="{FF2B5EF4-FFF2-40B4-BE49-F238E27FC236}">
                <a16:creationId xmlns:a16="http://schemas.microsoft.com/office/drawing/2014/main" id="{D0FFD8E0-3720-4CBE-BC12-A989A58C09EF}"/>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88445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196082" y="188640"/>
            <a:ext cx="6834188" cy="72008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ormAutofit/>
          </a:bodyPr>
          <a:lstStyle/>
          <a:p>
            <a:r>
              <a:rPr lang="en-GB" altLang="en-US" sz="3200" b="1" dirty="0"/>
              <a:t>Dermatitis - What is it?</a:t>
            </a:r>
          </a:p>
        </p:txBody>
      </p:sp>
      <p:sp>
        <p:nvSpPr>
          <p:cNvPr id="67587" name="Rectangle 3"/>
          <p:cNvSpPr>
            <a:spLocks noGrp="1" noChangeArrowheads="1"/>
          </p:cNvSpPr>
          <p:nvPr>
            <p:ph type="body" idx="1"/>
          </p:nvPr>
        </p:nvSpPr>
        <p:spPr>
          <a:xfrm>
            <a:off x="539552" y="908720"/>
            <a:ext cx="8147248" cy="5760640"/>
          </a:xfrm>
        </p:spPr>
        <p:txBody>
          <a:bodyPr>
            <a:normAutofit fontScale="92500" lnSpcReduction="20000"/>
          </a:bodyPr>
          <a:lstStyle/>
          <a:p>
            <a:r>
              <a:rPr lang="en-GB" altLang="en-US" sz="2600" dirty="0"/>
              <a:t>Inflammation of the skin</a:t>
            </a:r>
          </a:p>
          <a:p>
            <a:r>
              <a:rPr lang="en-GB" altLang="en-US" sz="2600" dirty="0"/>
              <a:t>It can affect all parts of the body, but it is most common to see the hands affected.</a:t>
            </a:r>
          </a:p>
          <a:p>
            <a:endParaRPr lang="en-GB" altLang="en-US" sz="2000" dirty="0"/>
          </a:p>
          <a:p>
            <a:endParaRPr lang="en-GB" altLang="en-US" sz="2000" dirty="0"/>
          </a:p>
          <a:p>
            <a:endParaRPr lang="en-GB" altLang="en-US" sz="2000" dirty="0"/>
          </a:p>
          <a:p>
            <a:endParaRPr lang="en-GB" altLang="en-US" sz="2000" dirty="0"/>
          </a:p>
          <a:p>
            <a:endParaRPr lang="en-GB" altLang="en-US" sz="2000" dirty="0"/>
          </a:p>
          <a:p>
            <a:endParaRPr lang="en-GB" altLang="en-US" sz="2000" dirty="0"/>
          </a:p>
          <a:p>
            <a:endParaRPr lang="en-GB" altLang="en-US" sz="2000" dirty="0"/>
          </a:p>
          <a:p>
            <a:endParaRPr lang="en-GB" altLang="en-US" sz="2000" dirty="0"/>
          </a:p>
          <a:p>
            <a:endParaRPr lang="en-GB" altLang="en-US" sz="2000" dirty="0"/>
          </a:p>
          <a:p>
            <a:endParaRPr lang="en-GB" altLang="en-US" sz="2000" dirty="0"/>
          </a:p>
          <a:p>
            <a:endParaRPr lang="en-GB" altLang="en-US" sz="2000" dirty="0"/>
          </a:p>
          <a:p>
            <a:pPr>
              <a:lnSpc>
                <a:spcPct val="110000"/>
              </a:lnSpc>
            </a:pPr>
            <a:endParaRPr lang="en-GB" altLang="en-US" sz="1800" dirty="0"/>
          </a:p>
          <a:p>
            <a:pPr>
              <a:lnSpc>
                <a:spcPct val="110000"/>
              </a:lnSpc>
            </a:pPr>
            <a:endParaRPr lang="en-GB" altLang="en-US" sz="1800" dirty="0"/>
          </a:p>
          <a:p>
            <a:pPr>
              <a:lnSpc>
                <a:spcPct val="110000"/>
              </a:lnSpc>
            </a:pPr>
            <a:r>
              <a:rPr lang="en-GB" altLang="en-US" sz="1800" dirty="0"/>
              <a:t>Two types</a:t>
            </a:r>
          </a:p>
          <a:p>
            <a:pPr lvl="1">
              <a:lnSpc>
                <a:spcPct val="110000"/>
              </a:lnSpc>
            </a:pPr>
            <a:r>
              <a:rPr lang="en-GB" altLang="en-US" sz="1800" dirty="0"/>
              <a:t>Irritant - single heavy dose or prolonged exposure</a:t>
            </a:r>
          </a:p>
          <a:p>
            <a:pPr lvl="1">
              <a:lnSpc>
                <a:spcPct val="110000"/>
              </a:lnSpc>
            </a:pPr>
            <a:r>
              <a:rPr lang="en-GB" altLang="en-US" sz="1800" dirty="0"/>
              <a:t>Allergic - repeated exposure, sensitisation</a:t>
            </a:r>
          </a:p>
          <a:p>
            <a:pPr lvl="1"/>
            <a:endParaRPr lang="en-GB" altLang="en-US" dirty="0"/>
          </a:p>
        </p:txBody>
      </p:sp>
      <p:pic>
        <p:nvPicPr>
          <p:cNvPr id="5" name="Picture 2" descr="\\HBA97.hf.wales.gov.uk\Citrix_Folders\JonesS058\Desktop\iStock-9970794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1" y="2060848"/>
            <a:ext cx="5632835" cy="34930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a16="http://schemas.microsoft.com/office/drawing/2014/main" id="{32B4163A-8689-4450-BD39-BFE18BDBFFB5}"/>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7" name="Picture 6" descr="RSPH_M_4C">
            <a:extLst>
              <a:ext uri="{FF2B5EF4-FFF2-40B4-BE49-F238E27FC236}">
                <a16:creationId xmlns:a16="http://schemas.microsoft.com/office/drawing/2014/main" id="{643DFA10-2208-4EE4-B8BA-B8B188BB45AF}"/>
              </a:ext>
            </a:extLst>
          </p:cNvPr>
          <p:cNvPicPr>
            <a:picLocks noChangeAspect="1"/>
          </p:cNvPicPr>
          <p:nvPr/>
        </p:nvPicPr>
        <p:blipFill>
          <a:blip r:embed="rId6"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957633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BA97.hf.wales.gov.uk\Citrix_Folders\JonesS058\Desktop\iStock-9048163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895" y="1124744"/>
            <a:ext cx="6480720" cy="50674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484784"/>
            <a:ext cx="1762875" cy="182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picture containing text&#10;&#10;Description automatically generated">
            <a:extLst>
              <a:ext uri="{FF2B5EF4-FFF2-40B4-BE49-F238E27FC236}">
                <a16:creationId xmlns:a16="http://schemas.microsoft.com/office/drawing/2014/main" id="{61D11B40-CF30-4E3C-B36D-1A9A3E6C3D24}"/>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4FEDDD06-2143-4DE3-A88A-5778920ACF43}"/>
              </a:ext>
            </a:extLst>
          </p:cNvPr>
          <p:cNvPicPr>
            <a:picLocks noChangeAspect="1"/>
          </p:cNvPicPr>
          <p:nvPr/>
        </p:nvPicPr>
        <p:blipFill>
          <a:blip r:embed="rId6"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29067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3200" b="1" dirty="0"/>
              <a:t>Angioedema</a:t>
            </a:r>
          </a:p>
        </p:txBody>
      </p:sp>
      <p:sp>
        <p:nvSpPr>
          <p:cNvPr id="4" name="Content Placeholder 3"/>
          <p:cNvSpPr>
            <a:spLocks noGrp="1"/>
          </p:cNvSpPr>
          <p:nvPr>
            <p:ph idx="1"/>
          </p:nvPr>
        </p:nvSpPr>
        <p:spPr>
          <a:xfrm>
            <a:off x="467544" y="1208944"/>
            <a:ext cx="8229600" cy="5001419"/>
          </a:xfrm>
        </p:spPr>
        <p:txBody>
          <a:bodyPr/>
          <a:lstStyle/>
          <a:p>
            <a:pPr marL="0" indent="0" algn="ctr">
              <a:buNone/>
            </a:pPr>
            <a:r>
              <a:rPr lang="en-GB" sz="2400" dirty="0"/>
              <a:t>Angioedema is a skin reaction most often characterised by an abrupt and short-lived swelling of the skin and mucous membranes. All parts of the body may be affected but swelling most often occurs around the eyes and lips. In severe cases, the internal lining of the upper respiratory tract and intestines may also be affected.</a:t>
            </a:r>
          </a:p>
          <a:p>
            <a:pPr marL="0" indent="0">
              <a:buNone/>
            </a:pPr>
            <a:endParaRPr lang="en-GB"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717032"/>
            <a:ext cx="428999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5877272"/>
            <a:ext cx="7488831" cy="307777"/>
          </a:xfrm>
          <a:prstGeom prst="rect">
            <a:avLst/>
          </a:prstGeom>
        </p:spPr>
        <p:txBody>
          <a:bodyPr wrap="square">
            <a:spAutoFit/>
          </a:bodyPr>
          <a:lstStyle/>
          <a:p>
            <a:r>
              <a:rPr lang="en-GB" sz="1400" dirty="0"/>
              <a:t>Source: Clinical, Cosmetic and Investigational Dermatology, 2013</a:t>
            </a:r>
          </a:p>
        </p:txBody>
      </p:sp>
      <p:pic>
        <p:nvPicPr>
          <p:cNvPr id="6" name="Picture 5" descr="A picture containing text&#10;&#10;Description automatically generated">
            <a:extLst>
              <a:ext uri="{FF2B5EF4-FFF2-40B4-BE49-F238E27FC236}">
                <a16:creationId xmlns:a16="http://schemas.microsoft.com/office/drawing/2014/main" id="{6CE4C1FC-C865-4825-A863-30414664E3D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7" name="Picture 6" descr="RSPH_M_4C">
            <a:extLst>
              <a:ext uri="{FF2B5EF4-FFF2-40B4-BE49-F238E27FC236}">
                <a16:creationId xmlns:a16="http://schemas.microsoft.com/office/drawing/2014/main" id="{FC64B562-5447-4C66-83EE-CA0995C6AA57}"/>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925966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BA97.hf.wales.gov.uk\Citrix_Folders\JonesS058\Desktop\iStock-107621836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46" r="5264"/>
          <a:stretch/>
        </p:blipFill>
        <p:spPr bwMode="auto">
          <a:xfrm>
            <a:off x="1547664" y="188640"/>
            <a:ext cx="5348626" cy="49920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3568" y="5445224"/>
            <a:ext cx="7776864" cy="1200329"/>
          </a:xfrm>
          <a:prstGeom prst="rect">
            <a:avLst/>
          </a:prstGeom>
        </p:spPr>
        <p:txBody>
          <a:bodyPr wrap="square">
            <a:spAutoFit/>
          </a:bodyPr>
          <a:lstStyle/>
          <a:p>
            <a:pPr algn="ctr"/>
            <a:r>
              <a:rPr lang="en-GB" sz="2400" b="1" dirty="0"/>
              <a:t>Anaphylactic shock is a severe allergic response that maybe triggered in sensitive individuals by a normally harmless substance</a:t>
            </a:r>
            <a:endParaRPr lang="en-GB" sz="2400" dirty="0"/>
          </a:p>
        </p:txBody>
      </p:sp>
      <p:pic>
        <p:nvPicPr>
          <p:cNvPr id="5" name="Picture 4" descr="A picture containing text&#10;&#10;Description automatically generated">
            <a:extLst>
              <a:ext uri="{FF2B5EF4-FFF2-40B4-BE49-F238E27FC236}">
                <a16:creationId xmlns:a16="http://schemas.microsoft.com/office/drawing/2014/main" id="{5251B30A-7975-48D7-8E9E-CD94AD1B92EB}"/>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45D8D656-36BA-4DFD-A2B1-28F39736E010}"/>
              </a:ext>
            </a:extLst>
          </p:cNvPr>
          <p:cNvPicPr>
            <a:picLocks noChangeAspect="1"/>
          </p:cNvPicPr>
          <p:nvPr/>
        </p:nvPicPr>
        <p:blipFill>
          <a:blip r:embed="rId6"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412863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BA97.hf.wales.gov.uk\Citrix_Folders\JonesS058\Desktop\iStock-6102402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169" y="476672"/>
            <a:ext cx="7977661" cy="52452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7228" y="6044653"/>
            <a:ext cx="4393254" cy="369332"/>
          </a:xfrm>
          <a:prstGeom prst="rect">
            <a:avLst/>
          </a:prstGeom>
        </p:spPr>
        <p:txBody>
          <a:bodyPr wrap="none">
            <a:spAutoFit/>
          </a:bodyPr>
          <a:lstStyle/>
          <a:p>
            <a:pPr lvl="0">
              <a:defRPr/>
            </a:pPr>
            <a:r>
              <a:rPr lang="en-GB" dirty="0">
                <a:hlinkClick r:id="rId3"/>
              </a:rPr>
              <a:t>https://www.nhs.uk/conditions/anaphylaxis/</a:t>
            </a:r>
            <a:endParaRPr lang="en-GB" dirty="0"/>
          </a:p>
        </p:txBody>
      </p:sp>
      <p:pic>
        <p:nvPicPr>
          <p:cNvPr id="4" name="Picture 3" descr="A picture containing text&#10;&#10;Description automatically generated">
            <a:extLst>
              <a:ext uri="{FF2B5EF4-FFF2-40B4-BE49-F238E27FC236}">
                <a16:creationId xmlns:a16="http://schemas.microsoft.com/office/drawing/2014/main" id="{98505489-BA05-4D85-B6A6-88A70C5B0274}"/>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8101DC2A-973D-4BEE-8687-DCFF17D01928}"/>
              </a:ext>
            </a:extLst>
          </p:cNvPr>
          <p:cNvPicPr>
            <a:picLocks noChangeAspect="1"/>
          </p:cNvPicPr>
          <p:nvPr/>
        </p:nvPicPr>
        <p:blipFill>
          <a:blip r:embed="rId6"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80491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FF3C5B18883D4E21973B57C2EEED7FD1" version="1.0.0">
  <systemFields>
    <field name="Objective-Id">
      <value order="0">A26156622</value>
    </field>
    <field name="Objective-Title">
      <value order="0">Unit 4 Common non-infectious hazards and their sources</value>
    </field>
    <field name="Objective-Description">
      <value order="0"/>
    </field>
    <field name="Objective-CreationStamp">
      <value order="0">2019-05-08T07:38:39Z</value>
    </field>
    <field name="Objective-IsApproved">
      <value order="0">false</value>
    </field>
    <field name="Objective-IsPublished">
      <value order="0">true</value>
    </field>
    <field name="Objective-DatePublished">
      <value order="0">2022-05-09T14:05:13Z</value>
    </field>
    <field name="Objective-ModificationStamp">
      <value order="0">2022-05-09T14:05:13Z</value>
    </field>
    <field name="Objective-Owner">
      <value order="0">Jones, Sarah (HSS - DHP - Public Health Protection)</value>
    </field>
    <field name="Objective-Path">
      <value order="0">Objective Global Folder:Business File Plan:WG Organisational Groups:NEW - Post April 2022 - Health &amp; Social Services:HSS Population Health DIrectorate / Chief Medical Officer:Health &amp; Social Services (HSS) - DPH - Public Health:1 - Save:3 - PH(W) Act:Intimate Piercing &amp; Special Procedures:PH(W) Act 2017 - (4) Special Procedures - Implementation:Special Procedures - Implementation - Part 4 of PH(W) Act - 2018-2023 - IPC Training Pack - Communicable Disease:Outcome 1_Understand infectious and non infection hazards</value>
    </field>
    <field name="Objective-Parent">
      <value order="0">Outcome 1_Understand infectious and non infection hazards</value>
    </field>
    <field name="Objective-State">
      <value order="0">Published</value>
    </field>
    <field name="Objective-VersionId">
      <value order="0">vA77908138</value>
    </field>
    <field name="Objective-Version">
      <value order="0">31.0</value>
    </field>
    <field name="Objective-VersionNumber">
      <value order="0">37</value>
    </field>
    <field name="Objective-VersionComment">
      <value order="0"/>
    </field>
    <field name="Objective-FileNumber">
      <value order="0">qA1387614</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2.xml><?xml version="1.0" encoding="utf-8"?>
<ct:contentTypeSchema xmlns:ct="http://schemas.microsoft.com/office/2006/metadata/contentType" xmlns:ma="http://schemas.microsoft.com/office/2006/metadata/properties/metaAttributes" ct:_="" ma:_="" ma:contentTypeName="Document" ma:contentTypeID="0x0101004ABDEE3C36E8D84981D08AFFDD16ABFE" ma:contentTypeVersion="18" ma:contentTypeDescription="Create a new document." ma:contentTypeScope="" ma:versionID="aa449bf66ab2643ad34344af04acf133">
  <xsd:schema xmlns:xsd="http://www.w3.org/2001/XMLSchema" xmlns:xs="http://www.w3.org/2001/XMLSchema" xmlns:p="http://schemas.microsoft.com/office/2006/metadata/properties" xmlns:ns1="http://schemas.microsoft.com/sharepoint/v3" xmlns:ns2="0aab2d07-d61b-45fc-b18f-996393506ade" xmlns:ns3="3ee3d65e-b85e-4e51-8809-f3a27b953a06" targetNamespace="http://schemas.microsoft.com/office/2006/metadata/properties" ma:root="true" ma:fieldsID="7f453fe0d3df6bfcb467ddb841fc5548" ns1:_="" ns2:_="" ns3:_="">
    <xsd:import namespace="http://schemas.microsoft.com/sharepoint/v3"/>
    <xsd:import namespace="0aab2d07-d61b-45fc-b18f-996393506ade"/>
    <xsd:import namespace="3ee3d65e-b85e-4e51-8809-f3a27b953a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ab2d07-d61b-45fc-b18f-996393506a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a152e5-a6a5-4cc5-b924-27fb85a4ff2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3d65e-b85e-4e51-8809-f3a27b953a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8b81f54-40e0-42ee-955b-b3d7f92fc6fb}" ma:internalName="TaxCatchAll" ma:showField="CatchAllData" ma:web="3ee3d65e-b85e-4e51-8809-f3a27b953a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3ee3d65e-b85e-4e51-8809-f3a27b953a06" xsi:nil="true"/>
    <lcf76f155ced4ddcb4097134ff3c332f xmlns="0aab2d07-d61b-45fc-b18f-996393506ad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itemProps2.xml><?xml version="1.0" encoding="utf-8"?>
<ds:datastoreItem xmlns:ds="http://schemas.openxmlformats.org/officeDocument/2006/customXml" ds:itemID="{5FF87DBD-B071-466C-AF55-79B643A42242}"/>
</file>

<file path=customXml/itemProps3.xml><?xml version="1.0" encoding="utf-8"?>
<ds:datastoreItem xmlns:ds="http://schemas.openxmlformats.org/officeDocument/2006/customXml" ds:itemID="{251FB7BE-D811-4B6F-8905-1E1EF2085158}">
  <ds:schemaRefs>
    <ds:schemaRef ds:uri="http://schemas.microsoft.com/sharepoint/v3/contenttype/forms"/>
  </ds:schemaRefs>
</ds:datastoreItem>
</file>

<file path=customXml/itemProps4.xml><?xml version="1.0" encoding="utf-8"?>
<ds:datastoreItem xmlns:ds="http://schemas.openxmlformats.org/officeDocument/2006/customXml" ds:itemID="{B6C27625-B75E-4675-9CF4-0E968C19508A}">
  <ds:schemaRefs>
    <ds:schemaRef ds:uri="http://schemas.microsoft.com/office/2006/metadata/properties"/>
    <ds:schemaRef ds:uri="http://schemas.microsoft.com/office/infopath/2007/PartnerControls"/>
    <ds:schemaRef ds:uri="9a8c0acb-77cb-4fbb-80b5-49b56be06be8"/>
    <ds:schemaRef ds:uri="60dc491b-5a0b-4b91-810f-cfec269aaa06"/>
  </ds:schemaRefs>
</ds:datastoreItem>
</file>

<file path=docProps/app.xml><?xml version="1.0" encoding="utf-8"?>
<Properties xmlns="http://schemas.openxmlformats.org/officeDocument/2006/extended-properties" xmlns:vt="http://schemas.openxmlformats.org/officeDocument/2006/docPropsVTypes">
  <TotalTime>4005</TotalTime>
  <Words>1255</Words>
  <Application>Microsoft Office PowerPoint</Application>
  <PresentationFormat>On-screen Show (4:3)</PresentationFormat>
  <Paragraphs>214</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Office Theme</vt:lpstr>
      <vt:lpstr>Section 4: Common non-infectious hazards and their sources</vt:lpstr>
      <vt:lpstr>Non infectious hazards </vt:lpstr>
      <vt:lpstr>  Allergic reactions Red and itchy, swollen and blistered, dry and bumpy. Generally confined to site of contact  </vt:lpstr>
      <vt:lpstr>Allergic reaction</vt:lpstr>
      <vt:lpstr>Dermatitis - What is it?</vt:lpstr>
      <vt:lpstr>PowerPoint Presentation</vt:lpstr>
      <vt:lpstr>Angioedema</vt:lpstr>
      <vt:lpstr>PowerPoint Presentation</vt:lpstr>
      <vt:lpstr>PowerPoint Presentation</vt:lpstr>
      <vt:lpstr> Allergies - sources  </vt:lpstr>
      <vt:lpstr>Allergens - Routes of contamination</vt:lpstr>
      <vt:lpstr>Allergies: Minimising risks</vt:lpstr>
      <vt:lpstr>Case studies</vt:lpstr>
      <vt:lpstr>Keloid scarring</vt:lpstr>
      <vt:lpstr>Keloid and Hypertrophic scarring</vt:lpstr>
      <vt:lpstr>Physical Injuries</vt:lpstr>
      <vt:lpstr>Contraindications  A specific situation in which a procedure should not be undertaken because it may be harmful to the client</vt:lpstr>
      <vt:lpstr>Contraindications: Minimising risk</vt:lpstr>
      <vt:lpstr>Summary (1)</vt:lpstr>
      <vt:lpstr>Summary (2)</vt:lpstr>
      <vt:lpstr>Summary (3)</vt:lpstr>
      <vt:lpstr>Quiz:  Match each symptom to a likely source/cause?</vt:lpstr>
      <vt:lpstr>Quiz: Match symptom to likely source/cause: Answers</vt:lpstr>
      <vt:lpstr>‘True or False’ Quiz</vt:lpstr>
      <vt:lpstr>‘True or False’ Quiz - Answers</vt:lpstr>
    </vt:vector>
  </TitlesOfParts>
  <Company>Welsh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Client Consultation and Aftercare</dc:title>
  <dc:creator>Fellows, Carl (Admin)</dc:creator>
  <cp:lastModifiedBy>Dr Richard Burton</cp:lastModifiedBy>
  <cp:revision>135</cp:revision>
  <cp:lastPrinted>2019-10-23T10:07:13Z</cp:lastPrinted>
  <dcterms:created xsi:type="dcterms:W3CDTF">2019-05-02T15:19:34Z</dcterms:created>
  <dcterms:modified xsi:type="dcterms:W3CDTF">2022-06-07T13:01:02Z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A26156622</vt:lpwstr>
  </property>
  <property fmtid="{D5CDD505-2E9C-101B-9397-08002B2CF9AE}" pid="4" name="Objective-Title">
    <vt:lpwstr>Unit 4 Common non-infectious hazards and their sources</vt:lpwstr>
  </property>
  <property fmtid="{D5CDD505-2E9C-101B-9397-08002B2CF9AE}" pid="5" name="Objective-Description">
    <vt:lpwstr/>
  </property>
  <property fmtid="{D5CDD505-2E9C-101B-9397-08002B2CF9AE}" pid="6" name="Objective-CreationStamp">
    <vt:filetime>2019-05-08T07:38:46Z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2022-05-09T14:05:13Z</vt:filetime>
  </property>
  <property fmtid="{D5CDD505-2E9C-101B-9397-08002B2CF9AE}" pid="10" name="Objective-ModificationStamp">
    <vt:filetime>2022-05-09T14:05:13Z</vt:filetime>
  </property>
  <property fmtid="{D5CDD505-2E9C-101B-9397-08002B2CF9AE}" pid="11" name="Objective-Owner">
    <vt:lpwstr>Jones, Sarah (HSS - DHP - Public Health Protection)</vt:lpwstr>
  </property>
  <property fmtid="{D5CDD505-2E9C-101B-9397-08002B2CF9AE}" pid="12" name="Objective-Path">
    <vt:lpwstr>Objective Global Folder:Business File Plan:WG Organisational Groups:NEW - Post April 2022 - Health &amp; Social Services:HSS Population Health DIrectorate / Chief Medical Officer:Health &amp; Social Services (HSS) - DPH - Public Health:1 - Save:3 - PH(W) Act:Intimate Piercing &amp; Special Procedures:PH(W) Act 2017 - (4) Special Procedures - Implementation:Special Procedures - Implementation - Part 4 of PH(W) Act - 2018-2023 - IPC Training Pack - Communicable Disease:Outcome 1_Understand infectious and non infection hazards:</vt:lpwstr>
  </property>
  <property fmtid="{D5CDD505-2E9C-101B-9397-08002B2CF9AE}" pid="13" name="Objective-Parent">
    <vt:lpwstr>Outcome 1_Understand infectious and non infection hazards</vt:lpwstr>
  </property>
  <property fmtid="{D5CDD505-2E9C-101B-9397-08002B2CF9AE}" pid="14" name="Objective-State">
    <vt:lpwstr>Published</vt:lpwstr>
  </property>
  <property fmtid="{D5CDD505-2E9C-101B-9397-08002B2CF9AE}" pid="15" name="Objective-VersionId">
    <vt:lpwstr>vA77908138</vt:lpwstr>
  </property>
  <property fmtid="{D5CDD505-2E9C-101B-9397-08002B2CF9AE}" pid="16" name="Objective-Version">
    <vt:lpwstr>31.0</vt:lpwstr>
  </property>
  <property fmtid="{D5CDD505-2E9C-101B-9397-08002B2CF9AE}" pid="17" name="Objective-VersionNumber">
    <vt:r8>37</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lpwstr/>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y fmtid="{D5CDD505-2E9C-101B-9397-08002B2CF9AE}" pid="28" name="Objective-Language [system]">
    <vt:lpwstr>English (eng)</vt:lpwstr>
  </property>
  <property fmtid="{D5CDD505-2E9C-101B-9397-08002B2CF9AE}" pid="29" name="Objective-Date Acquired [system]">
    <vt:lpwstr/>
  </property>
  <property fmtid="{D5CDD505-2E9C-101B-9397-08002B2CF9AE}" pid="30" name="Objective-What to Keep [system]">
    <vt:lpwstr>No</vt:lpwstr>
  </property>
  <property fmtid="{D5CDD505-2E9C-101B-9397-08002B2CF9AE}" pid="31" name="Objective-Official Translation [system]">
    <vt:lpwstr/>
  </property>
  <property fmtid="{D5CDD505-2E9C-101B-9397-08002B2CF9AE}" pid="32" name="Objective-Connect Creator [system]">
    <vt:lpwstr/>
  </property>
  <property fmtid="{D5CDD505-2E9C-101B-9397-08002B2CF9AE}" pid="33" name="ContentTypeId">
    <vt:lpwstr>0x0101001B15C4D4928834458285C63D423C8584</vt:lpwstr>
  </property>
  <property fmtid="{D5CDD505-2E9C-101B-9397-08002B2CF9AE}" pid="34" name="MediaServiceImageTags">
    <vt:lpwstr/>
  </property>
</Properties>
</file>