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72" r:id="rId5"/>
    <p:sldId id="260" r:id="rId6"/>
    <p:sldId id="261" r:id="rId7"/>
    <p:sldId id="273" r:id="rId8"/>
    <p:sldId id="274" r:id="rId9"/>
    <p:sldId id="275" r:id="rId10"/>
    <p:sldId id="276" r:id="rId11"/>
    <p:sldId id="265" r:id="rId12"/>
    <p:sldId id="266"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88" d="100"/>
          <a:sy n="88" d="100"/>
        </p:scale>
        <p:origin x="27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E417D-7459-40B7-B401-384622F559A9}" type="datetimeFigureOut">
              <a:rPr lang="en-GB" smtClean="0"/>
              <a:t>21/03/2018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D205B-DE5D-4126-B203-5E33D375E4D2}" type="slidenum">
              <a:rPr lang="en-GB" smtClean="0"/>
              <a:t>‹#›</a:t>
            </a:fld>
            <a:endParaRPr lang="en-GB"/>
          </a:p>
        </p:txBody>
      </p:sp>
    </p:spTree>
    <p:extLst>
      <p:ext uri="{BB962C8B-B14F-4D97-AF65-F5344CB8AC3E}">
        <p14:creationId xmlns:p14="http://schemas.microsoft.com/office/powerpoint/2010/main" val="304125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900" dirty="0"/>
          </a:p>
        </p:txBody>
      </p:sp>
      <p:sp>
        <p:nvSpPr>
          <p:cNvPr id="4" name="Slide Number Placeholder 3"/>
          <p:cNvSpPr>
            <a:spLocks noGrp="1"/>
          </p:cNvSpPr>
          <p:nvPr>
            <p:ph type="sldNum" sz="quarter" idx="10"/>
          </p:nvPr>
        </p:nvSpPr>
        <p:spPr/>
        <p:txBody>
          <a:bodyPr/>
          <a:lstStyle/>
          <a:p>
            <a:fld id="{09B92506-3E79-4289-923A-5B21DE2F7A2A}" type="slidenum">
              <a:rPr lang="en-GB" smtClean="0"/>
              <a:pPr/>
              <a:t>11</a:t>
            </a:fld>
            <a:endParaRPr lang="en-GB"/>
          </a:p>
        </p:txBody>
      </p:sp>
    </p:spTree>
    <p:extLst>
      <p:ext uri="{BB962C8B-B14F-4D97-AF65-F5344CB8AC3E}">
        <p14:creationId xmlns:p14="http://schemas.microsoft.com/office/powerpoint/2010/main" val="316099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900" dirty="0"/>
          </a:p>
        </p:txBody>
      </p:sp>
      <p:sp>
        <p:nvSpPr>
          <p:cNvPr id="4" name="Slide Number Placeholder 3"/>
          <p:cNvSpPr>
            <a:spLocks noGrp="1"/>
          </p:cNvSpPr>
          <p:nvPr>
            <p:ph type="sldNum" sz="quarter" idx="10"/>
          </p:nvPr>
        </p:nvSpPr>
        <p:spPr/>
        <p:txBody>
          <a:bodyPr/>
          <a:lstStyle/>
          <a:p>
            <a:fld id="{09B92506-3E79-4289-923A-5B21DE2F7A2A}" type="slidenum">
              <a:rPr lang="en-GB" smtClean="0"/>
              <a:pPr/>
              <a:t>12</a:t>
            </a:fld>
            <a:endParaRPr lang="en-GB"/>
          </a:p>
        </p:txBody>
      </p:sp>
    </p:spTree>
    <p:extLst>
      <p:ext uri="{BB962C8B-B14F-4D97-AF65-F5344CB8AC3E}">
        <p14:creationId xmlns:p14="http://schemas.microsoft.com/office/powerpoint/2010/main" val="301363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900" dirty="0"/>
          </a:p>
        </p:txBody>
      </p:sp>
      <p:sp>
        <p:nvSpPr>
          <p:cNvPr id="4" name="Slide Number Placeholder 3"/>
          <p:cNvSpPr>
            <a:spLocks noGrp="1"/>
          </p:cNvSpPr>
          <p:nvPr>
            <p:ph type="sldNum" sz="quarter" idx="10"/>
          </p:nvPr>
        </p:nvSpPr>
        <p:spPr/>
        <p:txBody>
          <a:bodyPr/>
          <a:lstStyle/>
          <a:p>
            <a:fld id="{09B92506-3E79-4289-923A-5B21DE2F7A2A}" type="slidenum">
              <a:rPr lang="en-GB" smtClean="0"/>
              <a:pPr/>
              <a:t>13</a:t>
            </a:fld>
            <a:endParaRPr lang="en-GB"/>
          </a:p>
        </p:txBody>
      </p:sp>
    </p:spTree>
    <p:extLst>
      <p:ext uri="{BB962C8B-B14F-4D97-AF65-F5344CB8AC3E}">
        <p14:creationId xmlns:p14="http://schemas.microsoft.com/office/powerpoint/2010/main" val="345646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9BD04F-D10B-4794-A52E-CF26E3FF03C9}" type="datetimeFigureOut">
              <a:rPr lang="en-GB" smtClean="0"/>
              <a:t>21/03/2018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7243E-6F4C-4304-9A36-09C093D2771F}" type="slidenum">
              <a:rPr lang="en-GB" smtClean="0"/>
              <a:t>‹#›</a:t>
            </a:fld>
            <a:endParaRPr lang="en-GB"/>
          </a:p>
        </p:txBody>
      </p:sp>
    </p:spTree>
    <p:extLst>
      <p:ext uri="{BB962C8B-B14F-4D97-AF65-F5344CB8AC3E}">
        <p14:creationId xmlns:p14="http://schemas.microsoft.com/office/powerpoint/2010/main" val="79193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9BD04F-D10B-4794-A52E-CF26E3FF03C9}" type="datetimeFigureOut">
              <a:rPr lang="en-GB" smtClean="0"/>
              <a:t>21/03/2018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7243E-6F4C-4304-9A36-09C093D2771F}" type="slidenum">
              <a:rPr lang="en-GB" smtClean="0"/>
              <a:t>‹#›</a:t>
            </a:fld>
            <a:endParaRPr lang="en-GB"/>
          </a:p>
        </p:txBody>
      </p:sp>
    </p:spTree>
    <p:extLst>
      <p:ext uri="{BB962C8B-B14F-4D97-AF65-F5344CB8AC3E}">
        <p14:creationId xmlns:p14="http://schemas.microsoft.com/office/powerpoint/2010/main" val="419384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9BD04F-D10B-4794-A52E-CF26E3FF03C9}" type="datetimeFigureOut">
              <a:rPr lang="en-GB" smtClean="0"/>
              <a:t>21/03/2018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7243E-6F4C-4304-9A36-09C093D2771F}" type="slidenum">
              <a:rPr lang="en-GB" smtClean="0"/>
              <a:t>‹#›</a:t>
            </a:fld>
            <a:endParaRPr lang="en-GB"/>
          </a:p>
        </p:txBody>
      </p:sp>
    </p:spTree>
    <p:extLst>
      <p:ext uri="{BB962C8B-B14F-4D97-AF65-F5344CB8AC3E}">
        <p14:creationId xmlns:p14="http://schemas.microsoft.com/office/powerpoint/2010/main" val="133405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9BD04F-D10B-4794-A52E-CF26E3FF03C9}" type="datetimeFigureOut">
              <a:rPr lang="en-GB" smtClean="0"/>
              <a:t>21/03/2018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7243E-6F4C-4304-9A36-09C093D2771F}" type="slidenum">
              <a:rPr lang="en-GB" smtClean="0"/>
              <a:t>‹#›</a:t>
            </a:fld>
            <a:endParaRPr lang="en-GB"/>
          </a:p>
        </p:txBody>
      </p:sp>
    </p:spTree>
    <p:extLst>
      <p:ext uri="{BB962C8B-B14F-4D97-AF65-F5344CB8AC3E}">
        <p14:creationId xmlns:p14="http://schemas.microsoft.com/office/powerpoint/2010/main" val="319615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9BD04F-D10B-4794-A52E-CF26E3FF03C9}" type="datetimeFigureOut">
              <a:rPr lang="en-GB" smtClean="0"/>
              <a:t>21/03/2018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7243E-6F4C-4304-9A36-09C093D2771F}" type="slidenum">
              <a:rPr lang="en-GB" smtClean="0"/>
              <a:t>‹#›</a:t>
            </a:fld>
            <a:endParaRPr lang="en-GB"/>
          </a:p>
        </p:txBody>
      </p:sp>
    </p:spTree>
    <p:extLst>
      <p:ext uri="{BB962C8B-B14F-4D97-AF65-F5344CB8AC3E}">
        <p14:creationId xmlns:p14="http://schemas.microsoft.com/office/powerpoint/2010/main" val="80213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9BD04F-D10B-4794-A52E-CF26E3FF03C9}" type="datetimeFigureOut">
              <a:rPr lang="en-GB" smtClean="0"/>
              <a:t>21/03/2018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47243E-6F4C-4304-9A36-09C093D2771F}" type="slidenum">
              <a:rPr lang="en-GB" smtClean="0"/>
              <a:t>‹#›</a:t>
            </a:fld>
            <a:endParaRPr lang="en-GB"/>
          </a:p>
        </p:txBody>
      </p:sp>
    </p:spTree>
    <p:extLst>
      <p:ext uri="{BB962C8B-B14F-4D97-AF65-F5344CB8AC3E}">
        <p14:creationId xmlns:p14="http://schemas.microsoft.com/office/powerpoint/2010/main" val="143124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9BD04F-D10B-4794-A52E-CF26E3FF03C9}" type="datetimeFigureOut">
              <a:rPr lang="en-GB" smtClean="0"/>
              <a:t>21/03/2018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47243E-6F4C-4304-9A36-09C093D2771F}" type="slidenum">
              <a:rPr lang="en-GB" smtClean="0"/>
              <a:t>‹#›</a:t>
            </a:fld>
            <a:endParaRPr lang="en-GB"/>
          </a:p>
        </p:txBody>
      </p:sp>
    </p:spTree>
    <p:extLst>
      <p:ext uri="{BB962C8B-B14F-4D97-AF65-F5344CB8AC3E}">
        <p14:creationId xmlns:p14="http://schemas.microsoft.com/office/powerpoint/2010/main" val="280400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9BD04F-D10B-4794-A52E-CF26E3FF03C9}" type="datetimeFigureOut">
              <a:rPr lang="en-GB" smtClean="0"/>
              <a:t>21/03/2018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47243E-6F4C-4304-9A36-09C093D2771F}" type="slidenum">
              <a:rPr lang="en-GB" smtClean="0"/>
              <a:t>‹#›</a:t>
            </a:fld>
            <a:endParaRPr lang="en-GB"/>
          </a:p>
        </p:txBody>
      </p:sp>
    </p:spTree>
    <p:extLst>
      <p:ext uri="{BB962C8B-B14F-4D97-AF65-F5344CB8AC3E}">
        <p14:creationId xmlns:p14="http://schemas.microsoft.com/office/powerpoint/2010/main" val="202083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BD04F-D10B-4794-A52E-CF26E3FF03C9}" type="datetimeFigureOut">
              <a:rPr lang="en-GB" smtClean="0"/>
              <a:t>21/03/2018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47243E-6F4C-4304-9A36-09C093D2771F}" type="slidenum">
              <a:rPr lang="en-GB" smtClean="0"/>
              <a:t>‹#›</a:t>
            </a:fld>
            <a:endParaRPr lang="en-GB"/>
          </a:p>
        </p:txBody>
      </p:sp>
    </p:spTree>
    <p:extLst>
      <p:ext uri="{BB962C8B-B14F-4D97-AF65-F5344CB8AC3E}">
        <p14:creationId xmlns:p14="http://schemas.microsoft.com/office/powerpoint/2010/main" val="2189316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9BD04F-D10B-4794-A52E-CF26E3FF03C9}" type="datetimeFigureOut">
              <a:rPr lang="en-GB" smtClean="0"/>
              <a:t>21/03/2018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47243E-6F4C-4304-9A36-09C093D2771F}" type="slidenum">
              <a:rPr lang="en-GB" smtClean="0"/>
              <a:t>‹#›</a:t>
            </a:fld>
            <a:endParaRPr lang="en-GB"/>
          </a:p>
        </p:txBody>
      </p:sp>
    </p:spTree>
    <p:extLst>
      <p:ext uri="{BB962C8B-B14F-4D97-AF65-F5344CB8AC3E}">
        <p14:creationId xmlns:p14="http://schemas.microsoft.com/office/powerpoint/2010/main" val="338912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9BD04F-D10B-4794-A52E-CF26E3FF03C9}" type="datetimeFigureOut">
              <a:rPr lang="en-GB" smtClean="0"/>
              <a:t>21/03/2018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47243E-6F4C-4304-9A36-09C093D2771F}" type="slidenum">
              <a:rPr lang="en-GB" smtClean="0"/>
              <a:t>‹#›</a:t>
            </a:fld>
            <a:endParaRPr lang="en-GB"/>
          </a:p>
        </p:txBody>
      </p:sp>
    </p:spTree>
    <p:extLst>
      <p:ext uri="{BB962C8B-B14F-4D97-AF65-F5344CB8AC3E}">
        <p14:creationId xmlns:p14="http://schemas.microsoft.com/office/powerpoint/2010/main" val="335326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BD04F-D10B-4794-A52E-CF26E3FF03C9}" type="datetimeFigureOut">
              <a:rPr lang="en-GB" smtClean="0"/>
              <a:t>21/03/2018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7243E-6F4C-4304-9A36-09C093D2771F}" type="slidenum">
              <a:rPr lang="en-GB" smtClean="0"/>
              <a:t>‹#›</a:t>
            </a:fld>
            <a:endParaRPr lang="en-GB"/>
          </a:p>
        </p:txBody>
      </p:sp>
    </p:spTree>
    <p:extLst>
      <p:ext uri="{BB962C8B-B14F-4D97-AF65-F5344CB8AC3E}">
        <p14:creationId xmlns:p14="http://schemas.microsoft.com/office/powerpoint/2010/main" val="1776019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29162" y="6647079"/>
            <a:ext cx="9144000" cy="1655762"/>
          </a:xfrm>
        </p:spPr>
        <p:txBody>
          <a:bodyPr/>
          <a:lstStyle/>
          <a:p>
            <a:endParaRPr lang="en-GB" dirty="0"/>
          </a:p>
        </p:txBody>
      </p:sp>
      <p:sp>
        <p:nvSpPr>
          <p:cNvPr id="4" name="Title 3"/>
          <p:cNvSpPr>
            <a:spLocks noGrp="1"/>
          </p:cNvSpPr>
          <p:nvPr>
            <p:ph type="ctrTitle"/>
          </p:nvPr>
        </p:nvSpPr>
        <p:spPr>
          <a:xfrm>
            <a:off x="1435223" y="589703"/>
            <a:ext cx="9144000" cy="2387600"/>
          </a:xfrm>
        </p:spPr>
        <p:txBody>
          <a:bodyPr>
            <a:normAutofit fontScale="90000"/>
          </a:bodyPr>
          <a:lstStyle/>
          <a:p>
            <a:r>
              <a:rPr lang="en-GB" b="1" kern="1400" dirty="0" smtClean="0">
                <a:solidFill>
                  <a:srgbClr val="007982"/>
                </a:solidFill>
                <a:latin typeface="Calibri" panose="020F0502020204030204" pitchFamily="34" charset="0"/>
              </a:rPr>
              <a:t>Unit 2 – Research Health Improvement Services</a:t>
            </a:r>
            <a:r>
              <a:rPr lang="en-GB" sz="2400" kern="1400" dirty="0" smtClean="0">
                <a:ln>
                  <a:noFill/>
                </a:ln>
                <a:solidFill>
                  <a:srgbClr val="000000"/>
                </a:solidFill>
                <a:effectLst/>
                <a:latin typeface="Calibri" panose="020F0502020204030204" pitchFamily="34" charset="0"/>
              </a:rPr>
              <a:t/>
            </a:r>
            <a:br>
              <a:rPr lang="en-GB" sz="2400" kern="1400" dirty="0" smtClean="0">
                <a:ln>
                  <a:noFill/>
                </a:ln>
                <a:solidFill>
                  <a:srgbClr val="000000"/>
                </a:solidFill>
                <a:effectLst/>
                <a:latin typeface="Calibri" panose="020F0502020204030204" pitchFamily="34" charset="0"/>
              </a:rPr>
            </a:br>
            <a:endParaRPr lang="en-GB" dirty="0"/>
          </a:p>
        </p:txBody>
      </p:sp>
      <p:sp>
        <p:nvSpPr>
          <p:cNvPr id="5" name="Rectangle 4"/>
          <p:cNvSpPr/>
          <p:nvPr/>
        </p:nvSpPr>
        <p:spPr>
          <a:xfrm>
            <a:off x="3048000" y="3106284"/>
            <a:ext cx="6096000" cy="238848"/>
          </a:xfrm>
          <a:prstGeom prst="rect">
            <a:avLst/>
          </a:prstGeom>
        </p:spPr>
        <p:txBody>
          <a:bodyPr>
            <a:spAutoFit/>
          </a:bodyPr>
          <a:lstStyle/>
          <a:p>
            <a:pPr>
              <a:lnSpc>
                <a:spcPct val="119000"/>
              </a:lnSpc>
              <a:spcAft>
                <a:spcPts val="600"/>
              </a:spcAft>
            </a:pPr>
            <a:r>
              <a:rPr lang="en-GB" sz="800" kern="1400" dirty="0" smtClean="0">
                <a:ln>
                  <a:noFill/>
                </a:ln>
                <a:solidFill>
                  <a:srgbClr val="000000"/>
                </a:solidFill>
                <a:effectLst/>
                <a:latin typeface="Calibri" panose="020F0502020204030204" pitchFamily="34" charset="0"/>
              </a:rPr>
              <a:t> </a:t>
            </a:r>
            <a:endParaRPr lang="en-GB" sz="800" kern="1400" dirty="0">
              <a:ln>
                <a:noFill/>
              </a:ln>
              <a:solidFill>
                <a:srgbClr val="000000"/>
              </a:solidFill>
              <a:effectLst/>
              <a:latin typeface="Calibri" panose="020F0502020204030204" pitchFamily="34" charset="0"/>
            </a:endParaRPr>
          </a:p>
        </p:txBody>
      </p:sp>
      <p:pic>
        <p:nvPicPr>
          <p:cNvPr id="11266" name="Picture 2" descr="DSC_0476"/>
          <p:cNvPicPr>
            <a:picLocks noChangeAspect="1" noChangeArrowheads="1"/>
          </p:cNvPicPr>
          <p:nvPr/>
        </p:nvPicPr>
        <p:blipFill>
          <a:blip r:embed="rId2" cstate="print">
            <a:extLst>
              <a:ext uri="{28A0092B-C50C-407E-A947-70E740481C1C}">
                <a14:useLocalDpi xmlns:a14="http://schemas.microsoft.com/office/drawing/2010/main" val="0"/>
              </a:ext>
            </a:extLst>
          </a:blip>
          <a:srcRect l="10625" r="4375" b="13594"/>
          <a:stretch>
            <a:fillRect/>
          </a:stretch>
        </p:blipFill>
        <p:spPr bwMode="auto">
          <a:xfrm>
            <a:off x="3115591" y="2727541"/>
            <a:ext cx="5783263" cy="391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66446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108" y="233615"/>
            <a:ext cx="8575767" cy="1325563"/>
          </a:xfrm>
        </p:spPr>
        <p:txBody>
          <a:bodyPr/>
          <a:lstStyle/>
          <a:p>
            <a:pPr algn="ctr"/>
            <a:r>
              <a:rPr lang="en-GB" b="1" dirty="0" smtClean="0">
                <a:solidFill>
                  <a:srgbClr val="007982"/>
                </a:solidFill>
              </a:rPr>
              <a:t>Referral to health improvement services – Patient 5</a:t>
            </a:r>
            <a:endParaRPr lang="en-GB" b="1" dirty="0">
              <a:solidFill>
                <a:srgbClr val="007982"/>
              </a:solidFill>
            </a:endParaRPr>
          </a:p>
        </p:txBody>
      </p:sp>
      <p:pic>
        <p:nvPicPr>
          <p:cNvPr id="14" name="Picture 2" descr="Image result for rsph accredited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0584" y="365125"/>
            <a:ext cx="2098347" cy="9058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464" y="2066464"/>
            <a:ext cx="3197238" cy="2119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782" y="4718184"/>
            <a:ext cx="3215570" cy="2139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2230" y="2022242"/>
            <a:ext cx="2895645" cy="220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5895" y="4816050"/>
            <a:ext cx="2921438" cy="194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694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p:cNvSpPr txBox="1">
            <a:spLocks/>
          </p:cNvSpPr>
          <p:nvPr/>
        </p:nvSpPr>
        <p:spPr>
          <a:xfrm>
            <a:off x="1992410" y="1385377"/>
            <a:ext cx="7884624" cy="4913175"/>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400"/>
              </a:lnSpc>
            </a:pPr>
            <a:endParaRPr lang="en-GB" sz="3600" dirty="0">
              <a:solidFill>
                <a:srgbClr val="000000"/>
              </a:solidFill>
            </a:endParaRPr>
          </a:p>
        </p:txBody>
      </p:sp>
      <p:sp>
        <p:nvSpPr>
          <p:cNvPr id="2" name="Rectangle 1"/>
          <p:cNvSpPr/>
          <p:nvPr/>
        </p:nvSpPr>
        <p:spPr>
          <a:xfrm>
            <a:off x="1790218" y="1805830"/>
            <a:ext cx="8171726" cy="769441"/>
          </a:xfrm>
          <a:prstGeom prst="rect">
            <a:avLst/>
          </a:prstGeom>
        </p:spPr>
        <p:txBody>
          <a:bodyPr wrap="square">
            <a:spAutoFit/>
          </a:bodyPr>
          <a:lstStyle/>
          <a:p>
            <a:endParaRPr lang="en-GB" sz="1600" b="1" dirty="0"/>
          </a:p>
          <a:p>
            <a:endParaRPr lang="en-GB" sz="2800"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916577" y="2190550"/>
            <a:ext cx="9737753" cy="4726026"/>
          </a:xfrm>
        </p:spPr>
        <p:txBody>
          <a:bodyPr/>
          <a:lstStyle/>
          <a:p>
            <a:pPr marL="457200" indent="-457200">
              <a:buAutoNum type="arabicPeriod"/>
            </a:pPr>
            <a:r>
              <a:rPr lang="en-GB" sz="2200" dirty="0" smtClean="0"/>
              <a:t>Identify the transport links and directions, distance and eligibility or registration requirements for any health improvement service</a:t>
            </a:r>
          </a:p>
          <a:p>
            <a:pPr marL="457200" indent="-457200">
              <a:buAutoNum type="arabicPeriod"/>
            </a:pPr>
            <a:endParaRPr lang="en-GB" sz="2200" dirty="0"/>
          </a:p>
          <a:p>
            <a:pPr marL="457200" indent="-457200">
              <a:buAutoNum type="arabicPeriod"/>
            </a:pPr>
            <a:r>
              <a:rPr lang="en-GB" sz="2200" dirty="0" smtClean="0"/>
              <a:t>Select which patients you are going to refer to each health improvement service</a:t>
            </a:r>
          </a:p>
          <a:p>
            <a:pPr marL="457200" indent="-457200">
              <a:buAutoNum type="arabicPeriod"/>
            </a:pPr>
            <a:endParaRPr lang="en-GB" sz="2200" dirty="0"/>
          </a:p>
          <a:p>
            <a:pPr marL="457200" indent="-457200">
              <a:buAutoNum type="arabicPeriod"/>
            </a:pPr>
            <a:r>
              <a:rPr lang="en-GB" sz="2200" dirty="0" smtClean="0"/>
              <a:t>Give the name and address of the service you have identified in your local area</a:t>
            </a:r>
          </a:p>
          <a:p>
            <a:pPr marL="457200" indent="-457200">
              <a:buAutoNum type="arabicPeriod"/>
            </a:pPr>
            <a:endParaRPr lang="en-GB" sz="2200" dirty="0"/>
          </a:p>
          <a:p>
            <a:pPr marL="457200" indent="-457200">
              <a:buAutoNum type="arabicPeriod"/>
            </a:pPr>
            <a:r>
              <a:rPr lang="en-GB" sz="2200" dirty="0" smtClean="0"/>
              <a:t>Briefly describe any problems you can foresee with the patients accessing the service. This can include things like problems with disabled access, restricted opening hours or whether the service is free or </a:t>
            </a:r>
            <a:r>
              <a:rPr lang="en-GB" sz="2200" dirty="0" err="1" smtClean="0"/>
              <a:t>chargable</a:t>
            </a:r>
            <a:endParaRPr lang="en-GB" sz="2200" dirty="0"/>
          </a:p>
        </p:txBody>
      </p:sp>
      <p:sp>
        <p:nvSpPr>
          <p:cNvPr id="11" name="Title 1"/>
          <p:cNvSpPr txBox="1">
            <a:spLocks/>
          </p:cNvSpPr>
          <p:nvPr/>
        </p:nvSpPr>
        <p:spPr>
          <a:xfrm>
            <a:off x="1981200" y="3497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schemeClr val="bg1"/>
                </a:solidFill>
              </a:rPr>
              <a:t>Delivering Campaigns</a:t>
            </a:r>
          </a:p>
        </p:txBody>
      </p:sp>
      <p:sp>
        <p:nvSpPr>
          <p:cNvPr id="7" name="Title 1"/>
          <p:cNvSpPr>
            <a:spLocks noGrp="1"/>
          </p:cNvSpPr>
          <p:nvPr>
            <p:ph type="title"/>
          </p:nvPr>
        </p:nvSpPr>
        <p:spPr>
          <a:xfrm>
            <a:off x="446315" y="283877"/>
            <a:ext cx="8114212" cy="1325563"/>
          </a:xfrm>
        </p:spPr>
        <p:txBody>
          <a:bodyPr/>
          <a:lstStyle/>
          <a:p>
            <a:pPr algn="ctr"/>
            <a:r>
              <a:rPr lang="en-GB" b="1" dirty="0" smtClean="0">
                <a:solidFill>
                  <a:srgbClr val="007982"/>
                </a:solidFill>
              </a:rPr>
              <a:t>Referral to health improvement services</a:t>
            </a:r>
            <a:endParaRPr lang="en-GB" b="1" dirty="0">
              <a:solidFill>
                <a:srgbClr val="007982"/>
              </a:solidFill>
            </a:endParaRPr>
          </a:p>
        </p:txBody>
      </p:sp>
      <p:pic>
        <p:nvPicPr>
          <p:cNvPr id="9" name="Picture 2" descr="Image result for rsph accredited cent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0584" y="365125"/>
            <a:ext cx="2098347" cy="9058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l="27250" t="12372" r="26083" b="16369"/>
          <a:stretch/>
        </p:blipFill>
        <p:spPr>
          <a:xfrm>
            <a:off x="3031745" y="1300639"/>
            <a:ext cx="5917430" cy="5082650"/>
          </a:xfrm>
          <a:prstGeom prst="rect">
            <a:avLst/>
          </a:prstGeom>
        </p:spPr>
      </p:pic>
    </p:spTree>
    <p:extLst>
      <p:ext uri="{BB962C8B-B14F-4D97-AF65-F5344CB8AC3E}">
        <p14:creationId xmlns:p14="http://schemas.microsoft.com/office/powerpoint/2010/main" val="401136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p:cNvSpPr txBox="1">
            <a:spLocks/>
          </p:cNvSpPr>
          <p:nvPr/>
        </p:nvSpPr>
        <p:spPr>
          <a:xfrm>
            <a:off x="1992410" y="1385377"/>
            <a:ext cx="7884624" cy="4913175"/>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400"/>
              </a:lnSpc>
            </a:pPr>
            <a:endParaRPr lang="en-GB" sz="3600" dirty="0">
              <a:solidFill>
                <a:srgbClr val="000000"/>
              </a:solidFill>
            </a:endParaRPr>
          </a:p>
        </p:txBody>
      </p:sp>
      <p:sp>
        <p:nvSpPr>
          <p:cNvPr id="2" name="Rectangle 1"/>
          <p:cNvSpPr/>
          <p:nvPr/>
        </p:nvSpPr>
        <p:spPr>
          <a:xfrm>
            <a:off x="2438015" y="2215647"/>
            <a:ext cx="8171726" cy="769441"/>
          </a:xfrm>
          <a:prstGeom prst="rect">
            <a:avLst/>
          </a:prstGeom>
        </p:spPr>
        <p:txBody>
          <a:bodyPr wrap="square">
            <a:spAutoFit/>
          </a:bodyPr>
          <a:lstStyle/>
          <a:p>
            <a:endParaRPr lang="en-GB" sz="1600" b="1" dirty="0"/>
          </a:p>
          <a:p>
            <a:endParaRPr lang="en-GB" sz="2800" dirty="0">
              <a:latin typeface="Arial" panose="020B0604020202020204" pitchFamily="34" charset="0"/>
              <a:cs typeface="Arial" panose="020B0604020202020204" pitchFamily="34" charset="0"/>
            </a:endParaRPr>
          </a:p>
        </p:txBody>
      </p:sp>
      <p:sp>
        <p:nvSpPr>
          <p:cNvPr id="11" name="Title 1"/>
          <p:cNvSpPr txBox="1">
            <a:spLocks/>
          </p:cNvSpPr>
          <p:nvPr/>
        </p:nvSpPr>
        <p:spPr>
          <a:xfrm>
            <a:off x="2181497" y="34156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schemeClr val="bg1"/>
                </a:solidFill>
              </a:rPr>
              <a:t>Delivering Campaigns</a:t>
            </a:r>
          </a:p>
        </p:txBody>
      </p:sp>
      <p:sp>
        <p:nvSpPr>
          <p:cNvPr id="7" name="Title 1"/>
          <p:cNvSpPr>
            <a:spLocks noGrp="1"/>
          </p:cNvSpPr>
          <p:nvPr>
            <p:ph type="title"/>
          </p:nvPr>
        </p:nvSpPr>
        <p:spPr>
          <a:xfrm>
            <a:off x="779805" y="172697"/>
            <a:ext cx="7367451" cy="1325563"/>
          </a:xfrm>
        </p:spPr>
        <p:txBody>
          <a:bodyPr/>
          <a:lstStyle/>
          <a:p>
            <a:pPr algn="ctr"/>
            <a:r>
              <a:rPr lang="en-GB" b="1" dirty="0" smtClean="0">
                <a:solidFill>
                  <a:srgbClr val="007982"/>
                </a:solidFill>
              </a:rPr>
              <a:t>Health improvement </a:t>
            </a:r>
            <a:r>
              <a:rPr lang="en-GB" b="1" dirty="0">
                <a:solidFill>
                  <a:srgbClr val="007982"/>
                </a:solidFill>
              </a:rPr>
              <a:t>r</a:t>
            </a:r>
            <a:r>
              <a:rPr lang="en-GB" b="1" dirty="0" smtClean="0">
                <a:solidFill>
                  <a:srgbClr val="007982"/>
                </a:solidFill>
              </a:rPr>
              <a:t>esources</a:t>
            </a:r>
            <a:endParaRPr lang="en-GB" b="1" dirty="0">
              <a:solidFill>
                <a:srgbClr val="007982"/>
              </a:solidFill>
            </a:endParaRPr>
          </a:p>
        </p:txBody>
      </p:sp>
      <p:pic>
        <p:nvPicPr>
          <p:cNvPr id="9" name="Picture 2" descr="Image result for rsph accredited cent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0584" y="365125"/>
            <a:ext cx="2098347" cy="9058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016" y="1881607"/>
            <a:ext cx="2336515" cy="218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878" y="1937957"/>
            <a:ext cx="2796456" cy="20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410" y="4834878"/>
            <a:ext cx="2572608" cy="171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4278" y="4685500"/>
            <a:ext cx="2615655" cy="174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342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p:cNvSpPr txBox="1">
            <a:spLocks/>
          </p:cNvSpPr>
          <p:nvPr/>
        </p:nvSpPr>
        <p:spPr>
          <a:xfrm>
            <a:off x="1992410" y="1385377"/>
            <a:ext cx="7884624" cy="4913175"/>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400"/>
              </a:lnSpc>
            </a:pPr>
            <a:endParaRPr lang="en-GB" sz="3600" dirty="0">
              <a:solidFill>
                <a:srgbClr val="000000"/>
              </a:solidFill>
            </a:endParaRPr>
          </a:p>
        </p:txBody>
      </p:sp>
      <p:sp>
        <p:nvSpPr>
          <p:cNvPr id="2" name="Rectangle 1"/>
          <p:cNvSpPr/>
          <p:nvPr/>
        </p:nvSpPr>
        <p:spPr>
          <a:xfrm>
            <a:off x="2438015" y="2215647"/>
            <a:ext cx="8171726" cy="769441"/>
          </a:xfrm>
          <a:prstGeom prst="rect">
            <a:avLst/>
          </a:prstGeom>
        </p:spPr>
        <p:txBody>
          <a:bodyPr wrap="square">
            <a:spAutoFit/>
          </a:bodyPr>
          <a:lstStyle/>
          <a:p>
            <a:endParaRPr lang="en-GB" sz="1600" b="1" dirty="0"/>
          </a:p>
          <a:p>
            <a:endParaRPr lang="en-GB" sz="2800" dirty="0">
              <a:latin typeface="Arial" panose="020B0604020202020204" pitchFamily="34" charset="0"/>
              <a:cs typeface="Arial" panose="020B0604020202020204" pitchFamily="34" charset="0"/>
            </a:endParaRPr>
          </a:p>
        </p:txBody>
      </p:sp>
      <p:sp>
        <p:nvSpPr>
          <p:cNvPr id="11" name="Title 1"/>
          <p:cNvSpPr txBox="1">
            <a:spLocks/>
          </p:cNvSpPr>
          <p:nvPr/>
        </p:nvSpPr>
        <p:spPr>
          <a:xfrm>
            <a:off x="2181497" y="34156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schemeClr val="bg1"/>
                </a:solidFill>
              </a:rPr>
              <a:t>Delivering Campaigns</a:t>
            </a:r>
          </a:p>
        </p:txBody>
      </p:sp>
      <p:sp>
        <p:nvSpPr>
          <p:cNvPr id="7" name="Title 1"/>
          <p:cNvSpPr>
            <a:spLocks noGrp="1"/>
          </p:cNvSpPr>
          <p:nvPr>
            <p:ph type="title"/>
          </p:nvPr>
        </p:nvSpPr>
        <p:spPr>
          <a:xfrm>
            <a:off x="381001" y="172697"/>
            <a:ext cx="7766256" cy="1325563"/>
          </a:xfrm>
        </p:spPr>
        <p:txBody>
          <a:bodyPr/>
          <a:lstStyle/>
          <a:p>
            <a:pPr algn="ctr"/>
            <a:r>
              <a:rPr lang="en-GB" b="1" dirty="0" smtClean="0">
                <a:solidFill>
                  <a:srgbClr val="007982"/>
                </a:solidFill>
              </a:rPr>
              <a:t>Suitability of health </a:t>
            </a:r>
            <a:r>
              <a:rPr lang="en-GB" b="1" dirty="0">
                <a:solidFill>
                  <a:srgbClr val="007982"/>
                </a:solidFill>
              </a:rPr>
              <a:t>i</a:t>
            </a:r>
            <a:r>
              <a:rPr lang="en-GB" b="1" dirty="0" smtClean="0">
                <a:solidFill>
                  <a:srgbClr val="007982"/>
                </a:solidFill>
              </a:rPr>
              <a:t>mprovement </a:t>
            </a:r>
            <a:r>
              <a:rPr lang="en-GB" b="1" dirty="0">
                <a:solidFill>
                  <a:srgbClr val="007982"/>
                </a:solidFill>
              </a:rPr>
              <a:t>r</a:t>
            </a:r>
            <a:r>
              <a:rPr lang="en-GB" b="1" dirty="0" smtClean="0">
                <a:solidFill>
                  <a:srgbClr val="007982"/>
                </a:solidFill>
              </a:rPr>
              <a:t>esources</a:t>
            </a:r>
            <a:endParaRPr lang="en-GB" b="1" dirty="0">
              <a:solidFill>
                <a:srgbClr val="007982"/>
              </a:solidFill>
            </a:endParaRPr>
          </a:p>
        </p:txBody>
      </p:sp>
      <p:pic>
        <p:nvPicPr>
          <p:cNvPr id="9" name="Picture 2" descr="Image result for rsph accredited cent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0584" y="365125"/>
            <a:ext cx="2098347" cy="9058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rsph accredited cent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3663" y="6534141"/>
            <a:ext cx="1594778" cy="6884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497" y="2075024"/>
            <a:ext cx="3354109" cy="21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793" y="4732079"/>
            <a:ext cx="2520280" cy="214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6943" y="2012365"/>
            <a:ext cx="3354109" cy="221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02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982"/>
                </a:solidFill>
              </a:rPr>
              <a:t>Learner Outcomes</a:t>
            </a:r>
            <a:endParaRPr lang="en-GB" b="1" dirty="0">
              <a:solidFill>
                <a:srgbClr val="007982"/>
              </a:solidFill>
            </a:endParaRPr>
          </a:p>
        </p:txBody>
      </p:sp>
      <p:sp>
        <p:nvSpPr>
          <p:cNvPr id="3" name="Content Placeholder 2"/>
          <p:cNvSpPr>
            <a:spLocks noGrp="1"/>
          </p:cNvSpPr>
          <p:nvPr>
            <p:ph idx="1"/>
          </p:nvPr>
        </p:nvSpPr>
        <p:spPr/>
        <p:txBody>
          <a:bodyPr/>
          <a:lstStyle/>
          <a:p>
            <a:pPr marL="0" indent="0">
              <a:buNone/>
            </a:pPr>
            <a:r>
              <a:rPr lang="en-GB" dirty="0" smtClean="0"/>
              <a:t>By the end of this module, you will:</a:t>
            </a:r>
          </a:p>
          <a:p>
            <a:pPr marL="0" indent="0">
              <a:buNone/>
            </a:pPr>
            <a:endParaRPr lang="en-GB" dirty="0"/>
          </a:p>
          <a:p>
            <a:r>
              <a:rPr lang="en-GB" dirty="0" smtClean="0"/>
              <a:t>Carry out a search of your local area to locate health improvement services</a:t>
            </a:r>
          </a:p>
          <a:p>
            <a:r>
              <a:rPr lang="en-GB" dirty="0" smtClean="0"/>
              <a:t>Determine the resources available from a local health improvement service</a:t>
            </a:r>
          </a:p>
          <a:p>
            <a:r>
              <a:rPr lang="en-GB" dirty="0" smtClean="0"/>
              <a:t>Carry out a review of local health improvement services</a:t>
            </a:r>
            <a:endParaRPr lang="en-GB" dirty="0"/>
          </a:p>
          <a:p>
            <a:pPr marL="0" indent="0">
              <a:buNone/>
            </a:pPr>
            <a:endParaRPr lang="en-GB" dirty="0"/>
          </a:p>
        </p:txBody>
      </p:sp>
      <p:pic>
        <p:nvPicPr>
          <p:cNvPr id="4" name="Picture 2" descr="Image result for rsph accredited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0584" y="365125"/>
            <a:ext cx="2098347" cy="905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74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GB"/>
          </a:p>
        </p:txBody>
      </p:sp>
      <p:sp>
        <p:nvSpPr>
          <p:cNvPr id="5" name="Title 4"/>
          <p:cNvSpPr>
            <a:spLocks noGrp="1"/>
          </p:cNvSpPr>
          <p:nvPr>
            <p:ph type="title"/>
          </p:nvPr>
        </p:nvSpPr>
        <p:spPr>
          <a:xfrm>
            <a:off x="272764" y="322922"/>
            <a:ext cx="8592562" cy="1325563"/>
          </a:xfrm>
        </p:spPr>
        <p:txBody>
          <a:bodyPr/>
          <a:lstStyle/>
          <a:p>
            <a:pPr algn="ctr"/>
            <a:r>
              <a:rPr lang="en-GB" b="1" dirty="0" smtClean="0">
                <a:solidFill>
                  <a:srgbClr val="007982"/>
                </a:solidFill>
              </a:rPr>
              <a:t>What is a health improvement service?</a:t>
            </a:r>
            <a:endParaRPr lang="en-GB" b="1" dirty="0">
              <a:solidFill>
                <a:srgbClr val="007982"/>
              </a:solidFill>
            </a:endParaRPr>
          </a:p>
        </p:txBody>
      </p:sp>
      <p:pic>
        <p:nvPicPr>
          <p:cNvPr id="14" name="Picture 2" descr="Image result for rsph accredited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3065" y="392542"/>
            <a:ext cx="2098347" cy="9058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662" y="1902791"/>
            <a:ext cx="2862841" cy="2144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965" y="1862379"/>
            <a:ext cx="2880320" cy="222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3601"/>
          <a:stretch/>
        </p:blipFill>
        <p:spPr bwMode="auto">
          <a:xfrm>
            <a:off x="8017882" y="1868243"/>
            <a:ext cx="288032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56" y="4474945"/>
            <a:ext cx="3200527" cy="2129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0037" y="4435112"/>
            <a:ext cx="3302141" cy="216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17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2764" y="322922"/>
            <a:ext cx="8592562" cy="1325563"/>
          </a:xfrm>
        </p:spPr>
        <p:txBody>
          <a:bodyPr/>
          <a:lstStyle/>
          <a:p>
            <a:pPr algn="ctr"/>
            <a:r>
              <a:rPr lang="en-GB" b="1" dirty="0" smtClean="0">
                <a:solidFill>
                  <a:srgbClr val="007982"/>
                </a:solidFill>
              </a:rPr>
              <a:t>Where do we get reliable information from?</a:t>
            </a:r>
            <a:endParaRPr lang="en-GB" b="1" dirty="0">
              <a:solidFill>
                <a:srgbClr val="007982"/>
              </a:solidFill>
            </a:endParaRPr>
          </a:p>
        </p:txBody>
      </p:sp>
      <p:pic>
        <p:nvPicPr>
          <p:cNvPr id="14" name="Picture 2" descr="Image result for rsph accredited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3065" y="392542"/>
            <a:ext cx="2098347" cy="90587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bbc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316" name="Picture 4" descr="Image result for bbc 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330" y="2159325"/>
            <a:ext cx="2822756" cy="15878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304" y="4423955"/>
            <a:ext cx="2175782" cy="2175782"/>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result for daily m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805" y="4539117"/>
            <a:ext cx="5086985" cy="22011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Image result for nhs dir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6089" y="2080623"/>
            <a:ext cx="3895725" cy="2609851"/>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Image result for rumou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57251" y="2080623"/>
            <a:ext cx="3067709" cy="182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46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fade">
                                      <p:cBhvr>
                                        <p:cTn id="12" dur="500"/>
                                        <p:tgtEl>
                                          <p:spTgt spid="133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22"/>
                                        </p:tgtEl>
                                        <p:attrNameLst>
                                          <p:attrName>style.visibility</p:attrName>
                                        </p:attrNameLst>
                                      </p:cBhvr>
                                      <p:to>
                                        <p:strVal val="visible"/>
                                      </p:to>
                                    </p:set>
                                    <p:animEffect transition="in" filter="fade">
                                      <p:cBhvr>
                                        <p:cTn id="17" dur="500"/>
                                        <p:tgtEl>
                                          <p:spTgt spid="133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24"/>
                                        </p:tgtEl>
                                        <p:attrNameLst>
                                          <p:attrName>style.visibility</p:attrName>
                                        </p:attrNameLst>
                                      </p:cBhvr>
                                      <p:to>
                                        <p:strVal val="visible"/>
                                      </p:to>
                                    </p:set>
                                    <p:animEffect transition="in" filter="fade">
                                      <p:cBhvr>
                                        <p:cTn id="22" dur="500"/>
                                        <p:tgtEl>
                                          <p:spTgt spid="133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20"/>
                                        </p:tgtEl>
                                        <p:attrNameLst>
                                          <p:attrName>style.visibility</p:attrName>
                                        </p:attrNameLst>
                                      </p:cBhvr>
                                      <p:to>
                                        <p:strVal val="visible"/>
                                      </p:to>
                                    </p:set>
                                    <p:animEffect transition="in" filter="fade">
                                      <p:cBhvr>
                                        <p:cTn id="27"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3766" y="136549"/>
            <a:ext cx="8793480" cy="1213413"/>
          </a:xfrm>
        </p:spPr>
        <p:txBody>
          <a:bodyPr>
            <a:normAutofit fontScale="90000"/>
          </a:bodyPr>
          <a:lstStyle/>
          <a:p>
            <a:pPr algn="ctr"/>
            <a:r>
              <a:rPr lang="en-GB" b="1" dirty="0" smtClean="0">
                <a:solidFill>
                  <a:srgbClr val="007982"/>
                </a:solidFill>
              </a:rPr>
              <a:t>Pressure on health improvement services</a:t>
            </a:r>
            <a:endParaRPr lang="en-GB" b="1" dirty="0">
              <a:solidFill>
                <a:srgbClr val="007982"/>
              </a:solidFill>
            </a:endParaRPr>
          </a:p>
        </p:txBody>
      </p:sp>
      <p:pic>
        <p:nvPicPr>
          <p:cNvPr id="15" name="Picture 2" descr="Image result for rsph accredited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0584" y="365125"/>
            <a:ext cx="2098347" cy="9058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37" y="1599796"/>
            <a:ext cx="2887476" cy="237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6289" y="1599796"/>
            <a:ext cx="3666769" cy="2055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20" y="4560914"/>
            <a:ext cx="3718435" cy="2105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8955" y="1453820"/>
            <a:ext cx="382905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991" y="4484953"/>
            <a:ext cx="383857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356" y="4619499"/>
            <a:ext cx="3653005" cy="2122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207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108" y="233615"/>
            <a:ext cx="8575767" cy="1325563"/>
          </a:xfrm>
        </p:spPr>
        <p:txBody>
          <a:bodyPr/>
          <a:lstStyle/>
          <a:p>
            <a:pPr algn="ctr"/>
            <a:r>
              <a:rPr lang="en-GB" b="1" dirty="0" smtClean="0">
                <a:solidFill>
                  <a:srgbClr val="007982"/>
                </a:solidFill>
              </a:rPr>
              <a:t>Referral to health improvement services – Patient 1</a:t>
            </a:r>
            <a:endParaRPr lang="en-GB" b="1" dirty="0">
              <a:solidFill>
                <a:srgbClr val="007982"/>
              </a:solidFill>
            </a:endParaRPr>
          </a:p>
        </p:txBody>
      </p:sp>
      <p:pic>
        <p:nvPicPr>
          <p:cNvPr id="14" name="Picture 2" descr="Image result for rsph accredited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0584" y="365125"/>
            <a:ext cx="2098347" cy="90587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Image result for fish ch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57" y="1977190"/>
            <a:ext cx="3571693" cy="227874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football inju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259" y="4673943"/>
            <a:ext cx="2831466" cy="21236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result for chest pai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077" y="2595499"/>
            <a:ext cx="4428692" cy="265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16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108" y="233615"/>
            <a:ext cx="8575767" cy="1325563"/>
          </a:xfrm>
        </p:spPr>
        <p:txBody>
          <a:bodyPr/>
          <a:lstStyle/>
          <a:p>
            <a:pPr algn="ctr"/>
            <a:r>
              <a:rPr lang="en-GB" b="1" dirty="0" smtClean="0">
                <a:solidFill>
                  <a:srgbClr val="007982"/>
                </a:solidFill>
              </a:rPr>
              <a:t>Referral to health improvement services – Patient 2</a:t>
            </a:r>
            <a:endParaRPr lang="en-GB" b="1" dirty="0">
              <a:solidFill>
                <a:srgbClr val="007982"/>
              </a:solidFill>
            </a:endParaRPr>
          </a:p>
        </p:txBody>
      </p:sp>
      <p:pic>
        <p:nvPicPr>
          <p:cNvPr id="14" name="Picture 2" descr="Image result for rsph accredited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0584" y="365125"/>
            <a:ext cx="2098347" cy="9058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954" y="2013005"/>
            <a:ext cx="2745861" cy="183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954" y="4305803"/>
            <a:ext cx="2755378" cy="2063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6155" y="1853575"/>
            <a:ext cx="3104047" cy="215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6615" y="445156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301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108" y="233615"/>
            <a:ext cx="8575767" cy="1325563"/>
          </a:xfrm>
        </p:spPr>
        <p:txBody>
          <a:bodyPr/>
          <a:lstStyle/>
          <a:p>
            <a:pPr algn="ctr"/>
            <a:r>
              <a:rPr lang="en-GB" b="1" dirty="0" smtClean="0">
                <a:solidFill>
                  <a:srgbClr val="007982"/>
                </a:solidFill>
              </a:rPr>
              <a:t>Referral to health improvement services – Patient 3</a:t>
            </a:r>
            <a:endParaRPr lang="en-GB" b="1" dirty="0">
              <a:solidFill>
                <a:srgbClr val="007982"/>
              </a:solidFill>
            </a:endParaRPr>
          </a:p>
        </p:txBody>
      </p:sp>
      <p:pic>
        <p:nvPicPr>
          <p:cNvPr id="14" name="Picture 2" descr="Image result for rsph accredited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0584" y="365125"/>
            <a:ext cx="2098347" cy="9058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8702" y="1944253"/>
            <a:ext cx="2880320" cy="1927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873" y="4593217"/>
            <a:ext cx="2963528" cy="1972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389" y="1963796"/>
            <a:ext cx="2616497" cy="2160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3037" y="4124789"/>
            <a:ext cx="177165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107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108" y="233615"/>
            <a:ext cx="8575767" cy="1325563"/>
          </a:xfrm>
        </p:spPr>
        <p:txBody>
          <a:bodyPr/>
          <a:lstStyle/>
          <a:p>
            <a:pPr algn="ctr"/>
            <a:r>
              <a:rPr lang="en-GB" b="1" dirty="0" smtClean="0">
                <a:solidFill>
                  <a:srgbClr val="007982"/>
                </a:solidFill>
              </a:rPr>
              <a:t>Referral to health improvement services – Patient 4</a:t>
            </a:r>
            <a:endParaRPr lang="en-GB" b="1" dirty="0">
              <a:solidFill>
                <a:srgbClr val="007982"/>
              </a:solidFill>
            </a:endParaRPr>
          </a:p>
        </p:txBody>
      </p:sp>
      <p:pic>
        <p:nvPicPr>
          <p:cNvPr id="14" name="Picture 2" descr="Image result for rsph accredited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0584" y="365125"/>
            <a:ext cx="2098347" cy="9058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947" y="2153655"/>
            <a:ext cx="3312368" cy="1661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249" y="215365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963" y="4449483"/>
            <a:ext cx="2836366" cy="212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9223" y="4921232"/>
            <a:ext cx="3185766" cy="1439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23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2652</TotalTime>
  <Words>214</Words>
  <Application>Microsoft Office PowerPoint</Application>
  <PresentationFormat>Widescreen</PresentationFormat>
  <Paragraphs>32</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Unit 2 – Research Health Improvement Services </vt:lpstr>
      <vt:lpstr>Learner Outcomes</vt:lpstr>
      <vt:lpstr>What is a health improvement service?</vt:lpstr>
      <vt:lpstr>Where do we get reliable information from?</vt:lpstr>
      <vt:lpstr>Pressure on health improvement services</vt:lpstr>
      <vt:lpstr>Referral to health improvement services – Patient 1</vt:lpstr>
      <vt:lpstr>Referral to health improvement services – Patient 2</vt:lpstr>
      <vt:lpstr>Referral to health improvement services – Patient 3</vt:lpstr>
      <vt:lpstr>Referral to health improvement services – Patient 4</vt:lpstr>
      <vt:lpstr>Referral to health improvement services – Patient 5</vt:lpstr>
      <vt:lpstr>Referral to health improvement services</vt:lpstr>
      <vt:lpstr>Health improvement resources</vt:lpstr>
      <vt:lpstr>Suitability of health improvement resources</vt:lpstr>
    </vt:vector>
  </TitlesOfParts>
  <Company>RSPH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 Deliver a Health Improvement Message</dc:title>
  <dc:creator>Aaron Mansfield</dc:creator>
  <cp:lastModifiedBy>Aaron Mansfield</cp:lastModifiedBy>
  <cp:revision>22</cp:revision>
  <dcterms:created xsi:type="dcterms:W3CDTF">2018-03-19T16:52:06Z</dcterms:created>
  <dcterms:modified xsi:type="dcterms:W3CDTF">2018-03-21T13:11:10Z</dcterms:modified>
</cp:coreProperties>
</file>