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5"/>
  </p:sldMasterIdLst>
  <p:notesMasterIdLst>
    <p:notesMasterId r:id="rId11"/>
  </p:notesMasterIdLst>
  <p:handoutMasterIdLst>
    <p:handoutMasterId r:id="rId12"/>
  </p:handoutMasterIdLst>
  <p:sldIdLst>
    <p:sldId id="308" r:id="rId6"/>
    <p:sldId id="330" r:id="rId7"/>
    <p:sldId id="334" r:id="rId8"/>
    <p:sldId id="322" r:id="rId9"/>
    <p:sldId id="324" r:id="rId10"/>
  </p:sldIdLst>
  <p:sldSz cx="9144000" cy="6858000" type="screen4x3"/>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6C807DBC-8C92-7C42-84D5-1C59FCFB9E44}">
          <p14:sldIdLst>
            <p14:sldId id="308"/>
            <p14:sldId id="330"/>
            <p14:sldId id="334"/>
            <p14:sldId id="322"/>
            <p14:sldId id="324"/>
          </p14:sldIdLst>
        </p14:section>
        <p14:section name="Extra slide elements" id="{66EC97C3-BC0F-9648-AAE8-BA458CD38442}">
          <p14:sldIdLst/>
        </p14:section>
      </p14:sectionLst>
    </p:ext>
    <p:ext uri="{EFAFB233-063F-42B5-8137-9DF3F51BA10A}">
      <p15:sldGuideLst xmlns:p15="http://schemas.microsoft.com/office/powerpoint/2012/main">
        <p15:guide id="1" orient="horz" pos="1204">
          <p15:clr>
            <a:srgbClr val="A4A3A4"/>
          </p15:clr>
        </p15:guide>
        <p15:guide id="2" pos="336">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 Hindle" initials="LH" lastIdx="5"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44" autoAdjust="0"/>
    <p:restoredTop sz="79241" autoAdjust="0"/>
  </p:normalViewPr>
  <p:slideViewPr>
    <p:cSldViewPr snapToGrid="0" snapToObjects="1">
      <p:cViewPr varScale="1">
        <p:scale>
          <a:sx n="36" d="100"/>
          <a:sy n="36" d="100"/>
        </p:scale>
        <p:origin x="1440" y="54"/>
      </p:cViewPr>
      <p:guideLst>
        <p:guide orient="horz" pos="1204"/>
        <p:guide pos="3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2" d="100"/>
          <a:sy n="62" d="100"/>
        </p:scale>
        <p:origin x="-2838" y="-78"/>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1217" cy="496325"/>
          </a:xfrm>
          <a:prstGeom prst="rect">
            <a:avLst/>
          </a:prstGeom>
        </p:spPr>
        <p:txBody>
          <a:bodyPr vert="horz" lIns="91577" tIns="45789" rIns="91577" bIns="45789" rtlCol="0"/>
          <a:lstStyle>
            <a:lvl1pPr algn="l">
              <a:defRPr sz="1200"/>
            </a:lvl1pPr>
          </a:lstStyle>
          <a:p>
            <a:endParaRPr lang="en-US" dirty="0"/>
          </a:p>
        </p:txBody>
      </p:sp>
      <p:sp>
        <p:nvSpPr>
          <p:cNvPr id="3" name="Date Placeholder 2"/>
          <p:cNvSpPr>
            <a:spLocks noGrp="1"/>
          </p:cNvSpPr>
          <p:nvPr>
            <p:ph type="dt" sz="quarter" idx="1"/>
          </p:nvPr>
        </p:nvSpPr>
        <p:spPr>
          <a:xfrm>
            <a:off x="3855981" y="1"/>
            <a:ext cx="2951217" cy="496325"/>
          </a:xfrm>
          <a:prstGeom prst="rect">
            <a:avLst/>
          </a:prstGeom>
        </p:spPr>
        <p:txBody>
          <a:bodyPr vert="horz" lIns="91577" tIns="45789" rIns="91577" bIns="45789" rtlCol="0"/>
          <a:lstStyle>
            <a:lvl1pPr algn="r">
              <a:defRPr sz="1200"/>
            </a:lvl1pPr>
          </a:lstStyle>
          <a:p>
            <a:fld id="{A291D71F-2657-BF40-9BA8-1341E8D62F20}" type="datetime1">
              <a:rPr lang="en-GB" smtClean="0"/>
              <a:t>03/06/2020</a:t>
            </a:fld>
            <a:endParaRPr lang="en-US" dirty="0"/>
          </a:p>
        </p:txBody>
      </p:sp>
      <p:sp>
        <p:nvSpPr>
          <p:cNvPr id="4" name="Footer Placeholder 3"/>
          <p:cNvSpPr>
            <a:spLocks noGrp="1"/>
          </p:cNvSpPr>
          <p:nvPr>
            <p:ph type="ftr" sz="quarter" idx="2"/>
          </p:nvPr>
        </p:nvSpPr>
        <p:spPr>
          <a:xfrm>
            <a:off x="0" y="9441397"/>
            <a:ext cx="2951217" cy="497927"/>
          </a:xfrm>
          <a:prstGeom prst="rect">
            <a:avLst/>
          </a:prstGeom>
        </p:spPr>
        <p:txBody>
          <a:bodyPr vert="horz" lIns="91577" tIns="45789" rIns="91577" bIns="457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5981" y="9441397"/>
            <a:ext cx="2951217" cy="497927"/>
          </a:xfrm>
          <a:prstGeom prst="rect">
            <a:avLst/>
          </a:prstGeom>
        </p:spPr>
        <p:txBody>
          <a:bodyPr vert="horz" lIns="91577" tIns="45789" rIns="91577" bIns="45789" rtlCol="0" anchor="b"/>
          <a:lstStyle>
            <a:lvl1pPr algn="r">
              <a:defRPr sz="1200"/>
            </a:lvl1pPr>
          </a:lstStyle>
          <a:p>
            <a:fld id="{4F5EE869-81EB-AC4C-B612-80DE4181CDD1}" type="slidenum">
              <a:rPr lang="en-US" smtClean="0"/>
              <a:t>‹#›</a:t>
            </a:fld>
            <a:endParaRPr lang="en-US" dirty="0"/>
          </a:p>
        </p:txBody>
      </p:sp>
    </p:spTree>
    <p:extLst>
      <p:ext uri="{BB962C8B-B14F-4D97-AF65-F5344CB8AC3E}">
        <p14:creationId xmlns:p14="http://schemas.microsoft.com/office/powerpoint/2010/main" val="32424458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1217" cy="496325"/>
          </a:xfrm>
          <a:prstGeom prst="rect">
            <a:avLst/>
          </a:prstGeom>
        </p:spPr>
        <p:txBody>
          <a:bodyPr vert="horz" lIns="91577" tIns="45789" rIns="91577" bIns="45789" rtlCol="0"/>
          <a:lstStyle>
            <a:lvl1pPr algn="l">
              <a:defRPr sz="1200"/>
            </a:lvl1pPr>
          </a:lstStyle>
          <a:p>
            <a:endParaRPr lang="en-US" dirty="0"/>
          </a:p>
        </p:txBody>
      </p:sp>
      <p:sp>
        <p:nvSpPr>
          <p:cNvPr id="3" name="Date Placeholder 2"/>
          <p:cNvSpPr>
            <a:spLocks noGrp="1"/>
          </p:cNvSpPr>
          <p:nvPr>
            <p:ph type="dt" idx="1"/>
          </p:nvPr>
        </p:nvSpPr>
        <p:spPr>
          <a:xfrm>
            <a:off x="3855981" y="1"/>
            <a:ext cx="2951217" cy="496325"/>
          </a:xfrm>
          <a:prstGeom prst="rect">
            <a:avLst/>
          </a:prstGeom>
        </p:spPr>
        <p:txBody>
          <a:bodyPr vert="horz" lIns="91577" tIns="45789" rIns="91577" bIns="45789" rtlCol="0"/>
          <a:lstStyle>
            <a:lvl1pPr algn="r">
              <a:defRPr sz="1200"/>
            </a:lvl1pPr>
          </a:lstStyle>
          <a:p>
            <a:fld id="{937A70F4-2FAD-3E41-BF6C-C5B1EEDE06E7}" type="datetime1">
              <a:rPr lang="en-GB" smtClean="0"/>
              <a:t>03/06/2020</a:t>
            </a:fld>
            <a:endParaRPr lang="en-US" dirty="0"/>
          </a:p>
        </p:txBody>
      </p:sp>
      <p:sp>
        <p:nvSpPr>
          <p:cNvPr id="4" name="Slide Image Placeholder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1577" tIns="45789" rIns="91577" bIns="45789" rtlCol="0" anchor="ctr"/>
          <a:lstStyle/>
          <a:p>
            <a:endParaRPr lang="en-US" dirty="0"/>
          </a:p>
        </p:txBody>
      </p:sp>
      <p:sp>
        <p:nvSpPr>
          <p:cNvPr id="5" name="Notes Placeholder 4"/>
          <p:cNvSpPr>
            <a:spLocks noGrp="1"/>
          </p:cNvSpPr>
          <p:nvPr>
            <p:ph type="body" sz="quarter" idx="3"/>
          </p:nvPr>
        </p:nvSpPr>
        <p:spPr>
          <a:xfrm>
            <a:off x="680562" y="4721500"/>
            <a:ext cx="5447666" cy="4473336"/>
          </a:xfrm>
          <a:prstGeom prst="rect">
            <a:avLst/>
          </a:prstGeom>
        </p:spPr>
        <p:txBody>
          <a:bodyPr vert="horz" lIns="91577" tIns="45789" rIns="91577" bIns="45789"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41397"/>
            <a:ext cx="2951217" cy="497927"/>
          </a:xfrm>
          <a:prstGeom prst="rect">
            <a:avLst/>
          </a:prstGeom>
        </p:spPr>
        <p:txBody>
          <a:bodyPr vert="horz" lIns="91577" tIns="45789" rIns="91577" bIns="457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5981" y="9441397"/>
            <a:ext cx="2951217" cy="497927"/>
          </a:xfrm>
          <a:prstGeom prst="rect">
            <a:avLst/>
          </a:prstGeom>
        </p:spPr>
        <p:txBody>
          <a:bodyPr vert="horz" lIns="91577" tIns="45789" rIns="91577" bIns="45789" rtlCol="0" anchor="b"/>
          <a:lstStyle>
            <a:lvl1pPr algn="r">
              <a:defRPr sz="1200"/>
            </a:lvl1pPr>
          </a:lstStyle>
          <a:p>
            <a:fld id="{4957A7B8-EAD2-9846-9761-91C91B5D58B6}" type="slidenum">
              <a:rPr lang="en-US" smtClean="0"/>
              <a:t>‹#›</a:t>
            </a:fld>
            <a:endParaRPr lang="en-US" dirty="0"/>
          </a:p>
        </p:txBody>
      </p:sp>
    </p:spTree>
    <p:extLst>
      <p:ext uri="{BB962C8B-B14F-4D97-AF65-F5344CB8AC3E}">
        <p14:creationId xmlns:p14="http://schemas.microsoft.com/office/powerpoint/2010/main" val="10462408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957A7B8-EAD2-9846-9761-91C91B5D58B6}" type="slidenum">
              <a:rPr lang="en-US" smtClean="0"/>
              <a:t>1</a:t>
            </a:fld>
            <a:endParaRPr lang="en-US" dirty="0"/>
          </a:p>
        </p:txBody>
      </p:sp>
    </p:spTree>
    <p:extLst>
      <p:ext uri="{BB962C8B-B14F-4D97-AF65-F5344CB8AC3E}">
        <p14:creationId xmlns:p14="http://schemas.microsoft.com/office/powerpoint/2010/main" val="2127136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Put simply, being person-centred is about focusing support on the needs of the person rather than the needs of the service. Most people who need support</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aren’t happy just to sit back and let our</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staff do what they think is best. They have their own views on what’s best for them and their own priorities in life. So as public</a:t>
            </a:r>
            <a:r>
              <a:rPr lang="en-GB" sz="1200" kern="1200" baseline="0" dirty="0">
                <a:solidFill>
                  <a:schemeClr val="tx1"/>
                </a:solidFill>
                <a:effectLst/>
                <a:latin typeface="+mn-lt"/>
                <a:ea typeface="+mn-ea"/>
                <a:cs typeface="+mn-cs"/>
              </a:rPr>
              <a:t> sector </a:t>
            </a:r>
            <a:r>
              <a:rPr lang="en-GB" sz="1200" kern="1200" dirty="0">
                <a:solidFill>
                  <a:schemeClr val="tx1"/>
                </a:solidFill>
                <a:effectLst/>
                <a:latin typeface="+mn-lt"/>
                <a:ea typeface="+mn-ea"/>
                <a:cs typeface="+mn-cs"/>
              </a:rPr>
              <a:t>workers, we have to be flexible to meet their needs – we have to make our system suit them, rather than the other way round. The benefit of this approach is that it supports self care,</a:t>
            </a:r>
            <a:r>
              <a:rPr lang="en-GB" sz="1200" kern="1200" baseline="0" dirty="0">
                <a:solidFill>
                  <a:schemeClr val="tx1"/>
                </a:solidFill>
                <a:effectLst/>
                <a:latin typeface="+mn-lt"/>
                <a:ea typeface="+mn-ea"/>
                <a:cs typeface="+mn-cs"/>
              </a:rPr>
              <a:t> reduces demand and better informs us about the causal factors that drive increased fire risk</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kern="1200" baseline="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baseline="0" dirty="0">
                <a:solidFill>
                  <a:schemeClr val="tx1"/>
                </a:solidFill>
                <a:effectLst/>
                <a:latin typeface="+mn-lt"/>
                <a:ea typeface="+mn-ea"/>
                <a:cs typeface="+mn-cs"/>
              </a:rPr>
              <a:t>Based on conversations, listening and engaging with people in their homes.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t>2</a:t>
            </a:fld>
            <a:endParaRPr lang="en-US" dirty="0"/>
          </a:p>
        </p:txBody>
      </p:sp>
    </p:spTree>
    <p:extLst>
      <p:ext uri="{BB962C8B-B14F-4D97-AF65-F5344CB8AC3E}">
        <p14:creationId xmlns:p14="http://schemas.microsoft.com/office/powerpoint/2010/main" val="2429960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1" kern="1200" dirty="0">
                <a:solidFill>
                  <a:schemeClr val="tx1"/>
                </a:solidFill>
                <a:effectLst/>
                <a:latin typeface="+mn-lt"/>
                <a:ea typeface="+mn-ea"/>
                <a:cs typeface="+mn-cs"/>
              </a:rPr>
              <a:t>Being person-centred means affording people dignity, respect and compassion</a:t>
            </a:r>
            <a:r>
              <a:rPr lang="en-GB" sz="1200" kern="1200" dirty="0">
                <a:solidFill>
                  <a:schemeClr val="tx1"/>
                </a:solidFill>
                <a:effectLst/>
                <a:latin typeface="+mn-lt"/>
                <a:ea typeface="+mn-ea"/>
                <a:cs typeface="+mn-cs"/>
              </a:rPr>
              <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Whenever someone interacts with services, they should always be treated with dignity, respect and compassion. These ‘experience standards’ are basic human rights.</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 </a:t>
            </a:r>
          </a:p>
          <a:p>
            <a:pPr lvl="0"/>
            <a:r>
              <a:rPr lang="en-GB" sz="1200" b="1" kern="1200" dirty="0">
                <a:solidFill>
                  <a:schemeClr val="tx1"/>
                </a:solidFill>
                <a:effectLst/>
                <a:latin typeface="+mn-lt"/>
                <a:ea typeface="+mn-ea"/>
                <a:cs typeface="+mn-cs"/>
              </a:rPr>
              <a:t>Being person-centred means offering coordinated support</a:t>
            </a:r>
            <a:r>
              <a:rPr lang="en-GB" sz="1200" kern="1200" dirty="0">
                <a:solidFill>
                  <a:schemeClr val="tx1"/>
                </a:solidFill>
                <a:effectLst/>
                <a:latin typeface="+mn-lt"/>
                <a:ea typeface="+mn-ea"/>
                <a:cs typeface="+mn-cs"/>
              </a:rPr>
              <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It’s not just individual encounters that matter – services should offer or be part of coordinated support</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across multiple episodes and over time if needed.  Coordination is particularly crucial when peoples circumstances are changing and are being seen by a range of local partners.  </a:t>
            </a:r>
          </a:p>
          <a:p>
            <a:pPr lvl="0"/>
            <a:endParaRPr lang="en-GB" sz="1200" b="1" kern="1200" dirty="0">
              <a:solidFill>
                <a:schemeClr val="tx1"/>
              </a:solidFill>
              <a:effectLst/>
              <a:latin typeface="+mn-lt"/>
              <a:ea typeface="+mn-ea"/>
              <a:cs typeface="+mn-cs"/>
            </a:endParaRPr>
          </a:p>
          <a:p>
            <a:pPr lvl="0"/>
            <a:r>
              <a:rPr lang="en-GB" sz="1200" b="1" kern="1200" dirty="0">
                <a:solidFill>
                  <a:schemeClr val="tx1"/>
                </a:solidFill>
                <a:effectLst/>
                <a:latin typeface="+mn-lt"/>
                <a:ea typeface="+mn-ea"/>
                <a:cs typeface="+mn-cs"/>
              </a:rPr>
              <a:t>Being person-centred means offering personalised support</a:t>
            </a:r>
            <a:r>
              <a:rPr lang="en-GB" sz="1200" kern="1200" dirty="0">
                <a:solidFill>
                  <a:schemeClr val="tx1"/>
                </a:solidFill>
                <a:effectLst/>
                <a:latin typeface="+mn-lt"/>
                <a:ea typeface="+mn-ea"/>
                <a:cs typeface="+mn-cs"/>
              </a:rPr>
              <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Because we are all different, person-centred support is tailored to the needs and aspirations of each individual, not standardised to their condition or circumstances.   It means that the things that are important to the person receiving</a:t>
            </a:r>
            <a:r>
              <a:rPr lang="en-GB" sz="1200" kern="1200" baseline="0" dirty="0">
                <a:solidFill>
                  <a:schemeClr val="tx1"/>
                </a:solidFill>
                <a:effectLst/>
                <a:latin typeface="+mn-lt"/>
                <a:ea typeface="+mn-ea"/>
                <a:cs typeface="+mn-cs"/>
              </a:rPr>
              <a:t> support</a:t>
            </a:r>
            <a:r>
              <a:rPr lang="en-GB" sz="1200" kern="1200" dirty="0">
                <a:solidFill>
                  <a:schemeClr val="tx1"/>
                </a:solidFill>
                <a:effectLst/>
                <a:latin typeface="+mn-lt"/>
                <a:ea typeface="+mn-ea"/>
                <a:cs typeface="+mn-cs"/>
              </a:rPr>
              <a:t> and their family are discussed and form the basis of the</a:t>
            </a:r>
            <a:r>
              <a:rPr lang="en-GB" sz="1200" kern="1200" baseline="0" dirty="0">
                <a:solidFill>
                  <a:schemeClr val="tx1"/>
                </a:solidFill>
                <a:effectLst/>
                <a:latin typeface="+mn-lt"/>
                <a:ea typeface="+mn-ea"/>
                <a:cs typeface="+mn-cs"/>
              </a:rPr>
              <a:t> advice we provide and the support that we give</a:t>
            </a:r>
            <a:r>
              <a:rPr lang="en-GB" sz="1200" kern="1200" dirty="0">
                <a:solidFill>
                  <a:schemeClr val="tx1"/>
                </a:solidFill>
                <a:effectLst/>
                <a:latin typeface="+mn-lt"/>
                <a:ea typeface="+mn-ea"/>
                <a:cs typeface="+mn-cs"/>
              </a:rPr>
              <a:t>.</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 </a:t>
            </a:r>
          </a:p>
          <a:p>
            <a:pPr lvl="0"/>
            <a:r>
              <a:rPr lang="en-GB" sz="1200" b="1" kern="1200" dirty="0">
                <a:solidFill>
                  <a:schemeClr val="tx1"/>
                </a:solidFill>
                <a:effectLst/>
                <a:latin typeface="+mn-lt"/>
                <a:ea typeface="+mn-ea"/>
                <a:cs typeface="+mn-cs"/>
              </a:rPr>
              <a:t>Being person-centred means being enabling</a:t>
            </a:r>
            <a:r>
              <a:rPr lang="en-GB" sz="1200" kern="1200" dirty="0">
                <a:solidFill>
                  <a:schemeClr val="tx1"/>
                </a:solidFill>
                <a:effectLst/>
                <a:latin typeface="+mn-lt"/>
                <a:ea typeface="+mn-ea"/>
                <a:cs typeface="+mn-cs"/>
              </a:rPr>
              <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The starting point for being enabling is seeing people</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as assets not burdens and seeking to support them to recognise, engage with and develop their own sense of resourcefulness, and to build on their own unique range of capabilities.  Being ‘enabling’ means that systems and services orientate themselves towards supporting people to recognise and build upon their own strengths and/or to recover from setbacks or negative episodes so that they can live an independent and fulfilling life. </a:t>
            </a:r>
          </a:p>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t>3</a:t>
            </a:fld>
            <a:endParaRPr lang="en-US" dirty="0"/>
          </a:p>
        </p:txBody>
      </p:sp>
    </p:spTree>
    <p:extLst>
      <p:ext uri="{BB962C8B-B14F-4D97-AF65-F5344CB8AC3E}">
        <p14:creationId xmlns:p14="http://schemas.microsoft.com/office/powerpoint/2010/main" val="273695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proposed prevention pathway recognises that individuals may have varying and increasing fire and safety risk based upon numerous and changing factors which can be categorised under the three headings</a:t>
            </a:r>
          </a:p>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t>4</a:t>
            </a:fld>
            <a:endParaRPr lang="en-US" dirty="0"/>
          </a:p>
        </p:txBody>
      </p:sp>
    </p:spTree>
    <p:extLst>
      <p:ext uri="{BB962C8B-B14F-4D97-AF65-F5344CB8AC3E}">
        <p14:creationId xmlns:p14="http://schemas.microsoft.com/office/powerpoint/2010/main" val="3102599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proposed prevention pathway recognises that individuals may have varying and increasing fire and safety risk based upon numerous and changing factors which can be categorised under three headings as follows: </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Person Factors - </a:t>
            </a:r>
            <a:r>
              <a:rPr lang="en-GB" sz="1200" kern="1200" dirty="0">
                <a:solidFill>
                  <a:schemeClr val="tx1"/>
                </a:solidFill>
                <a:effectLst/>
                <a:latin typeface="+mn-lt"/>
                <a:ea typeface="+mn-ea"/>
                <a:cs typeface="+mn-cs"/>
              </a:rPr>
              <a:t>are integral to the person or people living in a property; things that are temporarily or permanently a part of them and cannot be changed such as their level of mobility. </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Home factors</a:t>
            </a:r>
            <a:r>
              <a:rPr lang="en-GB" sz="1200" kern="1200" dirty="0">
                <a:solidFill>
                  <a:schemeClr val="tx1"/>
                </a:solidFill>
                <a:effectLst/>
                <a:latin typeface="+mn-lt"/>
                <a:ea typeface="+mn-ea"/>
                <a:cs typeface="+mn-cs"/>
              </a:rPr>
              <a:t> - are those factors which are integral to the home itself, or its contents (physical environment). Or how the person interacts with others (social environment) such as the layout of the property and other people that occupy the property.</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Behaviour Factors - </a:t>
            </a:r>
            <a:r>
              <a:rPr lang="en-GB" sz="1200" kern="1200" dirty="0">
                <a:solidFill>
                  <a:schemeClr val="tx1"/>
                </a:solidFill>
                <a:effectLst/>
                <a:latin typeface="+mn-lt"/>
                <a:ea typeface="+mn-ea"/>
                <a:cs typeface="+mn-cs"/>
              </a:rPr>
              <a:t>are actions, activities or behaviours - things that people do (or don’t do) such as smoking a cigarette or taking medication.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Although each element can impact on the individuals’ fire and safety risk, assessment should consider how they combine to increase (or reduce) risk. For instance, using the examples highlighted you might find that someone smokes (behaviour) and has impaired mobility (person) and has no smoke alarms (home). It is only by looking at these factors in combination that an informed picture of risk emerges.</a:t>
            </a: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t>5</a:t>
            </a:fld>
            <a:endParaRPr lang="en-US" dirty="0"/>
          </a:p>
        </p:txBody>
      </p:sp>
    </p:spTree>
    <p:extLst>
      <p:ext uri="{BB962C8B-B14F-4D97-AF65-F5344CB8AC3E}">
        <p14:creationId xmlns:p14="http://schemas.microsoft.com/office/powerpoint/2010/main" val="28781744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ertical Title and Tex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Picture 6" descr="blue-band.png"/>
          <p:cNvPicPr>
            <a:picLocks noChangeAspect="1"/>
          </p:cNvPicPr>
          <p:nvPr userDrawn="1"/>
        </p:nvPicPr>
        <p:blipFill>
          <a:blip r:embed="rId3"/>
          <a:srcRect/>
          <a:stretch>
            <a:fillRect/>
          </a:stretch>
        </p:blipFill>
        <p:spPr bwMode="auto">
          <a:xfrm>
            <a:off x="0" y="3047028"/>
            <a:ext cx="9144000" cy="581025"/>
          </a:xfrm>
          <a:prstGeom prst="rect">
            <a:avLst/>
          </a:prstGeom>
          <a:noFill/>
          <a:ln w="9525">
            <a:noFill/>
            <a:miter lim="800000"/>
            <a:headEnd/>
            <a:tailEnd/>
          </a:ln>
        </p:spPr>
      </p:pic>
      <p:pic>
        <p:nvPicPr>
          <p:cNvPr id="1027" name="Picture 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26807" y="268592"/>
            <a:ext cx="2714481" cy="998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userDrawn="1"/>
        </p:nvSpPr>
        <p:spPr>
          <a:xfrm>
            <a:off x="226807" y="3047028"/>
            <a:ext cx="8772338" cy="646331"/>
          </a:xfrm>
          <a:prstGeom prst="rect">
            <a:avLst/>
          </a:prstGeom>
          <a:noFill/>
        </p:spPr>
        <p:txBody>
          <a:bodyPr wrap="square" rtlCol="0">
            <a:spAutoFit/>
          </a:bodyPr>
          <a:lstStyle/>
          <a:p>
            <a:pPr algn="ctr" fontAlgn="base">
              <a:spcBef>
                <a:spcPct val="0"/>
              </a:spcBef>
              <a:spcAft>
                <a:spcPct val="0"/>
              </a:spcAft>
            </a:pPr>
            <a:r>
              <a:rPr lang="en-GB" sz="3600" b="1" dirty="0">
                <a:solidFill>
                  <a:prstClr val="white"/>
                </a:solidFill>
                <a:ea typeface="ＭＳ Ｐゴシック" charset="-128"/>
              </a:rPr>
              <a:t>National Fire Chiefs Council</a:t>
            </a:r>
          </a:p>
        </p:txBody>
      </p:sp>
    </p:spTree>
    <p:extLst>
      <p:ext uri="{BB962C8B-B14F-4D97-AF65-F5344CB8AC3E}">
        <p14:creationId xmlns:p14="http://schemas.microsoft.com/office/powerpoint/2010/main" val="3959047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6" descr="blue-band.png"/>
          <p:cNvPicPr>
            <a:picLocks noChangeAspect="1"/>
          </p:cNvPicPr>
          <p:nvPr userDrawn="1"/>
        </p:nvPicPr>
        <p:blipFill>
          <a:blip r:embed="rId3"/>
          <a:srcRect/>
          <a:stretch>
            <a:fillRect/>
          </a:stretch>
        </p:blipFill>
        <p:spPr bwMode="auto">
          <a:xfrm>
            <a:off x="-42863" y="395288"/>
            <a:ext cx="9280526" cy="581025"/>
          </a:xfrm>
          <a:prstGeom prst="rect">
            <a:avLst/>
          </a:prstGeom>
          <a:noFill/>
          <a:ln w="9525">
            <a:noFill/>
            <a:miter lim="800000"/>
            <a:headEnd/>
            <a:tailEnd/>
          </a:ln>
        </p:spPr>
      </p:pic>
      <p:sp>
        <p:nvSpPr>
          <p:cNvPr id="3" name="Content Placeholder 2"/>
          <p:cNvSpPr>
            <a:spLocks noGrp="1"/>
          </p:cNvSpPr>
          <p:nvPr>
            <p:ph idx="1"/>
          </p:nvPr>
        </p:nvSpPr>
        <p:spPr>
          <a:xfrm>
            <a:off x="3575050" y="1270000"/>
            <a:ext cx="5111750" cy="4394200"/>
          </a:xfrm>
          <a:prstGeom prst="rect">
            <a:avLst/>
          </a:prstGeom>
        </p:spPr>
        <p:txBody>
          <a:bodyPr/>
          <a:lstStyle>
            <a:lvl1pPr>
              <a:defRPr sz="3200">
                <a:solidFill>
                  <a:srgbClr val="7F7F7F"/>
                </a:solidFill>
              </a:defRPr>
            </a:lvl1pPr>
            <a:lvl2pPr>
              <a:defRPr sz="2800">
                <a:solidFill>
                  <a:srgbClr val="7F7F7F"/>
                </a:solidFill>
              </a:defRPr>
            </a:lvl2pPr>
            <a:lvl3pPr>
              <a:defRPr sz="2400">
                <a:solidFill>
                  <a:srgbClr val="7F7F7F"/>
                </a:solidFill>
              </a:defRPr>
            </a:lvl3pPr>
            <a:lvl4pPr>
              <a:defRPr sz="2000">
                <a:solidFill>
                  <a:srgbClr val="7F7F7F"/>
                </a:solidFill>
              </a:defRPr>
            </a:lvl4pPr>
            <a:lvl5pPr>
              <a:defRPr sz="2000">
                <a:solidFill>
                  <a:srgbClr val="7F7F7F"/>
                </a:solidFil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3" y="1270000"/>
            <a:ext cx="3008313" cy="4394200"/>
          </a:xfrm>
          <a:prstGeom prst="rect">
            <a:avLst/>
          </a:prstGeom>
        </p:spPr>
        <p:txBody>
          <a:bodyPr/>
          <a:lstStyle>
            <a:lvl1pPr marL="0" indent="0">
              <a:buNone/>
              <a:defRPr sz="1400">
                <a:solidFill>
                  <a:srgbClr val="7F7F7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9" name="Title 1"/>
          <p:cNvSpPr>
            <a:spLocks noGrp="1"/>
          </p:cNvSpPr>
          <p:nvPr>
            <p:ph type="title"/>
          </p:nvPr>
        </p:nvSpPr>
        <p:spPr>
          <a:xfrm>
            <a:off x="457200" y="386215"/>
            <a:ext cx="8229600" cy="585602"/>
          </a:xfrm>
          <a:prstGeom prst="rect">
            <a:avLst/>
          </a:prstGeom>
        </p:spPr>
        <p:txBody>
          <a:bodyPr/>
          <a:lstStyle/>
          <a:p>
            <a:r>
              <a:rPr lang="en-GB" dirty="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792D3D7B-7A2E-3A4A-A1F0-420FB5FA142F}" type="datetime1">
              <a:rPr lang="en-US">
                <a:solidFill>
                  <a:prstClr val="black">
                    <a:tint val="75000"/>
                  </a:prstClr>
                </a:solidFill>
              </a:rPr>
              <a:pPr>
                <a:defRPr/>
              </a:pPr>
              <a:t>6/3/2020</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C927E521-89B9-4E4C-9477-10B98CE570B3}" type="slidenum">
              <a:rPr lang="en-US">
                <a:solidFill>
                  <a:prstClr val="black">
                    <a:tint val="75000"/>
                  </a:prstClr>
                </a:solidFill>
              </a:rPr>
              <a:pPr>
                <a:defRPr/>
              </a:pPr>
              <a:t>‹#›</a:t>
            </a:fld>
            <a:endParaRPr lang="en-US">
              <a:solidFill>
                <a:prstClr val="black">
                  <a:tint val="75000"/>
                </a:prstClr>
              </a:solidFill>
            </a:endParaRPr>
          </a:p>
        </p:txBody>
      </p:sp>
      <p:pic>
        <p:nvPicPr>
          <p:cNvPr id="12"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30860" y="5889326"/>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753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5" name="Picture 6" descr="blue-band.png"/>
          <p:cNvPicPr>
            <a:picLocks noChangeAspect="1"/>
          </p:cNvPicPr>
          <p:nvPr userDrawn="1"/>
        </p:nvPicPr>
        <p:blipFill>
          <a:blip r:embed="rId2"/>
          <a:srcRect/>
          <a:stretch>
            <a:fillRect/>
          </a:stretch>
        </p:blipFill>
        <p:spPr bwMode="auto">
          <a:xfrm>
            <a:off x="-42863" y="395288"/>
            <a:ext cx="9280526" cy="581025"/>
          </a:xfrm>
          <a:prstGeom prst="rect">
            <a:avLst/>
          </a:prstGeom>
          <a:noFill/>
          <a:ln w="9525">
            <a:noFill/>
            <a:miter lim="800000"/>
            <a:headEnd/>
            <a:tailEnd/>
          </a:ln>
        </p:spPr>
      </p:pic>
      <p:sp>
        <p:nvSpPr>
          <p:cNvPr id="3" name="Picture Placeholder 2"/>
          <p:cNvSpPr>
            <a:spLocks noGrp="1"/>
          </p:cNvSpPr>
          <p:nvPr>
            <p:ph type="pic" idx="1"/>
          </p:nvPr>
        </p:nvSpPr>
        <p:spPr>
          <a:xfrm>
            <a:off x="1792288" y="1270000"/>
            <a:ext cx="5486400" cy="4002947"/>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272947"/>
            <a:ext cx="5486400" cy="389469"/>
          </a:xfrm>
          <a:prstGeom prst="rect">
            <a:avLst/>
          </a:prstGeom>
        </p:spPr>
        <p:txBody>
          <a:bodyPr/>
          <a:lstStyle>
            <a:lvl1pPr marL="0" indent="0">
              <a:buNone/>
              <a:defRPr sz="1400">
                <a:solidFill>
                  <a:srgbClr val="7F7F7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8" name="Title 1"/>
          <p:cNvSpPr>
            <a:spLocks noGrp="1"/>
          </p:cNvSpPr>
          <p:nvPr>
            <p:ph type="title"/>
          </p:nvPr>
        </p:nvSpPr>
        <p:spPr>
          <a:xfrm>
            <a:off x="457200" y="388160"/>
            <a:ext cx="8229600" cy="585602"/>
          </a:xfrm>
          <a:prstGeom prst="rect">
            <a:avLst/>
          </a:prstGeom>
        </p:spPr>
        <p:txBody>
          <a:bodyPr/>
          <a:lstStyle/>
          <a:p>
            <a:r>
              <a:rPr lang="en-GB" dirty="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55D922E2-FEBA-C14C-A9DC-14EE6845AB77}" type="datetime1">
              <a:rPr lang="en-US">
                <a:solidFill>
                  <a:prstClr val="black">
                    <a:tint val="75000"/>
                  </a:prstClr>
                </a:solidFill>
              </a:rPr>
              <a:pPr>
                <a:defRPr/>
              </a:pPr>
              <a:t>6/3/2020</a:t>
            </a:fld>
            <a:endParaRPr lang="en-US">
              <a:solidFill>
                <a:prstClr val="black">
                  <a:tint val="75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BDE9688F-28C6-0E4E-8C6B-BF7C4B7FC55D}" type="slidenum">
              <a:rPr lang="en-US">
                <a:solidFill>
                  <a:prstClr val="black">
                    <a:tint val="75000"/>
                  </a:prstClr>
                </a:solidFill>
              </a:rPr>
              <a:pPr>
                <a:defRPr/>
              </a:pPr>
              <a:t>‹#›</a:t>
            </a:fld>
            <a:endParaRPr lang="en-US">
              <a:solidFill>
                <a:prstClr val="black">
                  <a:tint val="75000"/>
                </a:prstClr>
              </a:solidFill>
            </a:endParaRPr>
          </a:p>
        </p:txBody>
      </p:sp>
      <p:pic>
        <p:nvPicPr>
          <p:cNvPr id="12"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30860" y="5889326"/>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9264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6" descr="blue-band.png"/>
          <p:cNvPicPr>
            <a:picLocks noChangeAspect="1"/>
          </p:cNvPicPr>
          <p:nvPr userDrawn="1"/>
        </p:nvPicPr>
        <p:blipFill>
          <a:blip r:embed="rId2"/>
          <a:srcRect/>
          <a:stretch>
            <a:fillRect/>
          </a:stretch>
        </p:blipFill>
        <p:spPr bwMode="auto">
          <a:xfrm>
            <a:off x="-42863" y="395288"/>
            <a:ext cx="9280526" cy="581025"/>
          </a:xfrm>
          <a:prstGeom prst="rect">
            <a:avLst/>
          </a:prstGeom>
          <a:noFill/>
          <a:ln w="9525">
            <a:noFill/>
            <a:miter lim="800000"/>
            <a:headEnd/>
            <a:tailEnd/>
          </a:ln>
        </p:spPr>
      </p:pic>
      <p:sp>
        <p:nvSpPr>
          <p:cNvPr id="3" name="Subtitle 2"/>
          <p:cNvSpPr>
            <a:spLocks noGrp="1"/>
          </p:cNvSpPr>
          <p:nvPr>
            <p:ph type="subTitle" idx="1"/>
          </p:nvPr>
        </p:nvSpPr>
        <p:spPr>
          <a:xfrm>
            <a:off x="1371600" y="1261533"/>
            <a:ext cx="6400800" cy="2624667"/>
          </a:xfrm>
          <a:prstGeom prst="rect">
            <a:avLst/>
          </a:prstGeo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7" name="Title Placeholder 1"/>
          <p:cNvSpPr>
            <a:spLocks noGrp="1"/>
          </p:cNvSpPr>
          <p:nvPr>
            <p:ph type="title"/>
          </p:nvPr>
        </p:nvSpPr>
        <p:spPr>
          <a:xfrm>
            <a:off x="457200" y="387174"/>
            <a:ext cx="8229600" cy="585602"/>
          </a:xfrm>
          <a:prstGeom prst="rect">
            <a:avLst/>
          </a:prstGeom>
        </p:spPr>
        <p:txBody>
          <a:bodyPr/>
          <a:lstStyle/>
          <a:p>
            <a:r>
              <a:rPr lang="en-GB" dirty="0"/>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4C56135F-A05E-D347-8350-8E3326C81071}" type="datetime1">
              <a:rPr lang="en-US">
                <a:solidFill>
                  <a:prstClr val="black">
                    <a:tint val="75000"/>
                  </a:prstClr>
                </a:solidFill>
              </a:rPr>
              <a:pPr>
                <a:defRPr/>
              </a:pPr>
              <a:t>6/3/2020</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B138E4AE-746A-8C4F-BA8D-C540DB4FAD36}" type="slidenum">
              <a:rPr lang="en-US">
                <a:solidFill>
                  <a:prstClr val="black">
                    <a:tint val="75000"/>
                  </a:prstClr>
                </a:solidFill>
              </a:rPr>
              <a:pPr>
                <a:defRPr/>
              </a:pPr>
              <a:t>‹#›</a:t>
            </a:fld>
            <a:endParaRPr lang="en-US" dirty="0">
              <a:solidFill>
                <a:prstClr val="black">
                  <a:tint val="75000"/>
                </a:prstClr>
              </a:solidFill>
            </a:endParaRPr>
          </a:p>
        </p:txBody>
      </p:sp>
      <p:pic>
        <p:nvPicPr>
          <p:cNvPr id="1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349916" y="5548791"/>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4686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blue-band.png"/>
          <p:cNvPicPr>
            <a:picLocks noChangeAspect="1"/>
          </p:cNvPicPr>
          <p:nvPr userDrawn="1"/>
        </p:nvPicPr>
        <p:blipFill>
          <a:blip r:embed="rId3"/>
          <a:srcRect/>
          <a:stretch>
            <a:fillRect/>
          </a:stretch>
        </p:blipFill>
        <p:spPr bwMode="auto">
          <a:xfrm>
            <a:off x="-42863" y="395288"/>
            <a:ext cx="9280526" cy="581025"/>
          </a:xfrm>
          <a:prstGeom prst="rect">
            <a:avLst/>
          </a:prstGeom>
          <a:noFill/>
          <a:ln w="9525">
            <a:noFill/>
            <a:miter lim="800000"/>
            <a:headEnd/>
            <a:tailEnd/>
          </a:ln>
        </p:spPr>
      </p:pic>
      <p:sp>
        <p:nvSpPr>
          <p:cNvPr id="3" name="Subtitle 2"/>
          <p:cNvSpPr>
            <a:spLocks noGrp="1"/>
          </p:cNvSpPr>
          <p:nvPr>
            <p:ph type="subTitle" idx="1"/>
          </p:nvPr>
        </p:nvSpPr>
        <p:spPr>
          <a:xfrm>
            <a:off x="1371600" y="1261533"/>
            <a:ext cx="6400800" cy="2624667"/>
          </a:xfrm>
          <a:prstGeom prst="rect">
            <a:avLst/>
          </a:prstGeo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7" name="Title Placeholder 1"/>
          <p:cNvSpPr>
            <a:spLocks noGrp="1"/>
          </p:cNvSpPr>
          <p:nvPr>
            <p:ph type="title"/>
          </p:nvPr>
        </p:nvSpPr>
        <p:spPr>
          <a:xfrm>
            <a:off x="457200" y="387174"/>
            <a:ext cx="8229600" cy="585602"/>
          </a:xfrm>
          <a:prstGeom prst="rect">
            <a:avLst/>
          </a:prstGeom>
        </p:spPr>
        <p:txBody>
          <a:bodyPr/>
          <a:lstStyle/>
          <a:p>
            <a:r>
              <a:rPr lang="en-GB" dirty="0"/>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F43DD151-0E8E-BB44-8D7E-39899D4864F5}" type="datetime1">
              <a:rPr lang="en-US">
                <a:solidFill>
                  <a:prstClr val="black">
                    <a:tint val="75000"/>
                  </a:prstClr>
                </a:solidFill>
              </a:rPr>
              <a:pPr>
                <a:defRPr/>
              </a:pPr>
              <a:t>6/3/2020</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pic>
        <p:nvPicPr>
          <p:cNvPr id="11"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502316" y="5889326"/>
            <a:ext cx="2541600" cy="934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5788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blue-band.png"/>
          <p:cNvPicPr>
            <a:picLocks noChangeAspect="1"/>
          </p:cNvPicPr>
          <p:nvPr userDrawn="1"/>
        </p:nvPicPr>
        <p:blipFill>
          <a:blip r:embed="rId2"/>
          <a:srcRect/>
          <a:stretch>
            <a:fillRect/>
          </a:stretch>
        </p:blipFill>
        <p:spPr bwMode="auto">
          <a:xfrm>
            <a:off x="-42863" y="395288"/>
            <a:ext cx="9280526" cy="581025"/>
          </a:xfrm>
          <a:prstGeom prst="rect">
            <a:avLst/>
          </a:prstGeom>
          <a:noFill/>
          <a:ln w="9525">
            <a:noFill/>
            <a:miter lim="800000"/>
            <a:headEnd/>
            <a:tailEnd/>
          </a:ln>
        </p:spPr>
      </p:pic>
      <p:sp>
        <p:nvSpPr>
          <p:cNvPr id="2" name="Title 1"/>
          <p:cNvSpPr>
            <a:spLocks noGrp="1"/>
          </p:cNvSpPr>
          <p:nvPr>
            <p:ph type="title"/>
          </p:nvPr>
        </p:nvSpPr>
        <p:spPr>
          <a:xfrm>
            <a:off x="457200" y="385520"/>
            <a:ext cx="8229600" cy="584200"/>
          </a:xfrm>
          <a:prstGeom prst="rect">
            <a:avLst/>
          </a:prstGeom>
        </p:spPr>
        <p:txBody>
          <a:bodyPr/>
          <a:lstStyle/>
          <a:p>
            <a:r>
              <a:rPr lang="en-GB" dirty="0"/>
              <a:t>Click to edit Master title style</a:t>
            </a:r>
            <a:endParaRPr lang="en-US" dirty="0"/>
          </a:p>
        </p:txBody>
      </p:sp>
      <p:sp>
        <p:nvSpPr>
          <p:cNvPr id="3" name="Content Placeholder 2"/>
          <p:cNvSpPr>
            <a:spLocks noGrp="1"/>
          </p:cNvSpPr>
          <p:nvPr>
            <p:ph idx="1"/>
          </p:nvPr>
        </p:nvSpPr>
        <p:spPr>
          <a:xfrm>
            <a:off x="457200" y="1273347"/>
            <a:ext cx="8229600" cy="4788785"/>
          </a:xfrm>
          <a:prstGeom prst="rect">
            <a:avLst/>
          </a:prstGeom>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DAF7833B-8F3A-5F4A-BE2D-C598A5AC230E}" type="datetime1">
              <a:rPr lang="en-US">
                <a:solidFill>
                  <a:prstClr val="black">
                    <a:tint val="75000"/>
                  </a:prstClr>
                </a:solidFill>
              </a:rPr>
              <a:pPr>
                <a:defRPr/>
              </a:pPr>
              <a:t>6/3/2020</a:t>
            </a:fld>
            <a:endParaRPr lang="en-US">
              <a:solidFill>
                <a:prstClr val="black">
                  <a:tint val="75000"/>
                </a:prstClr>
              </a:solidFill>
            </a:endParaRPr>
          </a:p>
        </p:txBody>
      </p:sp>
      <p:sp>
        <p:nvSpPr>
          <p:cNvPr id="7"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8" name="Slide Number Placeholder 5"/>
          <p:cNvSpPr>
            <a:spLocks noGrp="1"/>
          </p:cNvSpPr>
          <p:nvPr>
            <p:ph type="sldNum" sz="quarter" idx="12"/>
          </p:nvPr>
        </p:nvSpPr>
        <p:spPr/>
        <p:txBody>
          <a:bodyPr/>
          <a:lstStyle>
            <a:lvl1pPr>
              <a:defRPr/>
            </a:lvl1pPr>
          </a:lstStyle>
          <a:p>
            <a:pPr>
              <a:defRPr/>
            </a:pPr>
            <a:fld id="{D481DC59-AA51-6649-9468-E61E200567DE}" type="slidenum">
              <a:rPr lang="en-US">
                <a:solidFill>
                  <a:prstClr val="black">
                    <a:tint val="75000"/>
                  </a:prstClr>
                </a:solidFill>
              </a:rPr>
              <a:pPr>
                <a:defRPr/>
              </a:pPr>
              <a:t>‹#›</a:t>
            </a:fld>
            <a:endParaRPr lang="en-US">
              <a:solidFill>
                <a:prstClr val="black">
                  <a:tint val="75000"/>
                </a:prstClr>
              </a:solidFill>
            </a:endParaRPr>
          </a:p>
        </p:txBody>
      </p:sp>
      <p:pic>
        <p:nvPicPr>
          <p:cNvPr id="1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52831" y="5923953"/>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7277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blue-band.png"/>
          <p:cNvPicPr>
            <a:picLocks noChangeAspect="1"/>
          </p:cNvPicPr>
          <p:nvPr userDrawn="1"/>
        </p:nvPicPr>
        <p:blipFill>
          <a:blip r:embed="rId2"/>
          <a:srcRect/>
          <a:stretch>
            <a:fillRect/>
          </a:stretch>
        </p:blipFill>
        <p:spPr bwMode="auto">
          <a:xfrm>
            <a:off x="-42863" y="395288"/>
            <a:ext cx="9280526" cy="581025"/>
          </a:xfrm>
          <a:prstGeom prst="rect">
            <a:avLst/>
          </a:prstGeom>
          <a:noFill/>
          <a:ln w="9525">
            <a:noFill/>
            <a:miter lim="800000"/>
            <a:headEnd/>
            <a:tailEnd/>
          </a:ln>
        </p:spPr>
      </p:pic>
      <p:sp>
        <p:nvSpPr>
          <p:cNvPr id="2" name="Title 1"/>
          <p:cNvSpPr>
            <a:spLocks noGrp="1"/>
          </p:cNvSpPr>
          <p:nvPr>
            <p:ph type="title"/>
          </p:nvPr>
        </p:nvSpPr>
        <p:spPr>
          <a:xfrm>
            <a:off x="457200" y="385520"/>
            <a:ext cx="8229600" cy="584200"/>
          </a:xfrm>
          <a:prstGeom prst="rect">
            <a:avLst/>
          </a:prstGeom>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457200" y="1273348"/>
            <a:ext cx="4038600" cy="4441652"/>
          </a:xfrm>
          <a:prstGeom prst="rect">
            <a:avLst/>
          </a:prstGeom>
        </p:spPr>
        <p:txBody>
          <a:bodyPr/>
          <a:lstStyle>
            <a:lvl1pPr>
              <a:defRPr sz="2800">
                <a:solidFill>
                  <a:schemeClr val="bg1">
                    <a:lumMod val="50000"/>
                  </a:schemeClr>
                </a:solidFill>
              </a:defRPr>
            </a:lvl1pPr>
            <a:lvl2pPr>
              <a:defRPr sz="2400">
                <a:solidFill>
                  <a:schemeClr val="bg1">
                    <a:lumMod val="50000"/>
                  </a:schemeClr>
                </a:solidFill>
              </a:defRPr>
            </a:lvl2pPr>
            <a:lvl3pPr>
              <a:defRPr sz="20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1273348"/>
            <a:ext cx="4038600" cy="4441652"/>
          </a:xfrm>
          <a:prstGeom prst="rect">
            <a:avLst/>
          </a:prstGeom>
        </p:spPr>
        <p:txBody>
          <a:bodyPr/>
          <a:lstStyle>
            <a:lvl1pPr>
              <a:defRPr sz="2800">
                <a:solidFill>
                  <a:schemeClr val="bg1">
                    <a:lumMod val="50000"/>
                  </a:schemeClr>
                </a:solidFill>
              </a:defRPr>
            </a:lvl1pPr>
            <a:lvl2pPr>
              <a:defRPr sz="2400">
                <a:solidFill>
                  <a:schemeClr val="bg1">
                    <a:lumMod val="50000"/>
                  </a:schemeClr>
                </a:solidFill>
              </a:defRPr>
            </a:lvl2pPr>
            <a:lvl3pPr>
              <a:defRPr sz="20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0F13A11A-6AF2-8641-8D9E-14D03A384D07}" type="datetime1">
              <a:rPr lang="en-US">
                <a:solidFill>
                  <a:prstClr val="black">
                    <a:tint val="75000"/>
                  </a:prstClr>
                </a:solidFill>
              </a:rPr>
              <a:pPr>
                <a:defRPr/>
              </a:pPr>
              <a:t>6/3/2020</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53FDD205-8097-544F-8090-92B298FDEB6E}" type="slidenum">
              <a:rPr lang="en-US">
                <a:solidFill>
                  <a:prstClr val="black">
                    <a:tint val="75000"/>
                  </a:prstClr>
                </a:solidFill>
              </a:rPr>
              <a:pPr>
                <a:defRPr/>
              </a:pPr>
              <a:t>‹#›</a:t>
            </a:fld>
            <a:endParaRPr lang="en-US">
              <a:solidFill>
                <a:prstClr val="black">
                  <a:tint val="75000"/>
                </a:prstClr>
              </a:solidFill>
            </a:endParaRPr>
          </a:p>
        </p:txBody>
      </p:sp>
      <p:pic>
        <p:nvPicPr>
          <p:cNvPr id="11"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30860" y="5889326"/>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1746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6" descr="blue-band.png"/>
          <p:cNvPicPr>
            <a:picLocks noChangeAspect="1"/>
          </p:cNvPicPr>
          <p:nvPr userDrawn="1"/>
        </p:nvPicPr>
        <p:blipFill>
          <a:blip r:embed="rId3"/>
          <a:srcRect/>
          <a:stretch>
            <a:fillRect/>
          </a:stretch>
        </p:blipFill>
        <p:spPr bwMode="auto">
          <a:xfrm>
            <a:off x="-42863" y="395288"/>
            <a:ext cx="9280526" cy="581025"/>
          </a:xfrm>
          <a:prstGeom prst="rect">
            <a:avLst/>
          </a:prstGeom>
          <a:noFill/>
          <a:ln w="9525">
            <a:noFill/>
            <a:miter lim="800000"/>
            <a:headEnd/>
            <a:tailEnd/>
          </a:ln>
        </p:spPr>
      </p:pic>
      <p:sp>
        <p:nvSpPr>
          <p:cNvPr id="2" name="Title 1"/>
          <p:cNvSpPr>
            <a:spLocks noGrp="1"/>
          </p:cNvSpPr>
          <p:nvPr>
            <p:ph type="title"/>
          </p:nvPr>
        </p:nvSpPr>
        <p:spPr>
          <a:xfrm>
            <a:off x="457200" y="385520"/>
            <a:ext cx="8229600" cy="584200"/>
          </a:xfrm>
          <a:prstGeom prst="rect">
            <a:avLst/>
          </a:prstGeom>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457200" y="1273348"/>
            <a:ext cx="4038600" cy="4441652"/>
          </a:xfrm>
          <a:prstGeom prst="rect">
            <a:avLst/>
          </a:prstGeom>
        </p:spPr>
        <p:txBody>
          <a:bodyPr/>
          <a:lstStyle>
            <a:lvl1pPr>
              <a:defRPr sz="2800">
                <a:solidFill>
                  <a:schemeClr val="bg1">
                    <a:lumMod val="50000"/>
                  </a:schemeClr>
                </a:solidFill>
              </a:defRPr>
            </a:lvl1pPr>
            <a:lvl2pPr>
              <a:defRPr sz="2400">
                <a:solidFill>
                  <a:schemeClr val="bg1">
                    <a:lumMod val="50000"/>
                  </a:schemeClr>
                </a:solidFill>
              </a:defRPr>
            </a:lvl2pPr>
            <a:lvl3pPr>
              <a:defRPr sz="20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1273348"/>
            <a:ext cx="4038600" cy="4441652"/>
          </a:xfrm>
          <a:prstGeom prst="rect">
            <a:avLst/>
          </a:prstGeom>
        </p:spPr>
        <p:txBody>
          <a:bodyPr/>
          <a:lstStyle>
            <a:lvl1pPr>
              <a:defRPr sz="2800">
                <a:solidFill>
                  <a:schemeClr val="bg1">
                    <a:lumMod val="50000"/>
                  </a:schemeClr>
                </a:solidFill>
              </a:defRPr>
            </a:lvl1pPr>
            <a:lvl2pPr>
              <a:defRPr sz="2400">
                <a:solidFill>
                  <a:schemeClr val="bg1">
                    <a:lumMod val="50000"/>
                  </a:schemeClr>
                </a:solidFill>
              </a:defRPr>
            </a:lvl2pPr>
            <a:lvl3pPr>
              <a:defRPr sz="20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D573559E-A4A2-934E-BC27-718867DF68BA}" type="datetime1">
              <a:rPr lang="en-US">
                <a:solidFill>
                  <a:prstClr val="black">
                    <a:tint val="75000"/>
                  </a:prstClr>
                </a:solidFill>
              </a:rPr>
              <a:pPr>
                <a:defRPr/>
              </a:pPr>
              <a:t>6/3/2020</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B63010CD-EB35-394D-AB1A-F04CE98635AF}" type="slidenum">
              <a:rPr lang="en-US">
                <a:solidFill>
                  <a:prstClr val="black">
                    <a:tint val="75000"/>
                  </a:prstClr>
                </a:solidFill>
              </a:rPr>
              <a:pPr>
                <a:defRPr/>
              </a:pPr>
              <a:t>‹#›</a:t>
            </a:fld>
            <a:endParaRPr lang="en-US">
              <a:solidFill>
                <a:prstClr val="black">
                  <a:tint val="75000"/>
                </a:prstClr>
              </a:solidFill>
            </a:endParaRPr>
          </a:p>
        </p:txBody>
      </p:sp>
      <p:pic>
        <p:nvPicPr>
          <p:cNvPr id="11"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30860" y="5889326"/>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4210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6" descr="blue-band.png"/>
          <p:cNvPicPr>
            <a:picLocks noChangeAspect="1"/>
          </p:cNvPicPr>
          <p:nvPr userDrawn="1"/>
        </p:nvPicPr>
        <p:blipFill>
          <a:blip r:embed="rId2"/>
          <a:srcRect/>
          <a:stretch>
            <a:fillRect/>
          </a:stretch>
        </p:blipFill>
        <p:spPr bwMode="auto">
          <a:xfrm>
            <a:off x="-42863" y="395288"/>
            <a:ext cx="9280526" cy="581025"/>
          </a:xfrm>
          <a:prstGeom prst="rect">
            <a:avLst/>
          </a:prstGeom>
          <a:noFill/>
          <a:ln w="9525">
            <a:noFill/>
            <a:miter lim="800000"/>
            <a:headEnd/>
            <a:tailEnd/>
          </a:ln>
        </p:spPr>
      </p:pic>
      <p:sp>
        <p:nvSpPr>
          <p:cNvPr id="3" name="Text Placeholder 2"/>
          <p:cNvSpPr>
            <a:spLocks noGrp="1"/>
          </p:cNvSpPr>
          <p:nvPr>
            <p:ph type="body" idx="1"/>
          </p:nvPr>
        </p:nvSpPr>
        <p:spPr>
          <a:xfrm>
            <a:off x="722313" y="1300378"/>
            <a:ext cx="7772400" cy="4179481"/>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edit Master text styles</a:t>
            </a:r>
          </a:p>
        </p:txBody>
      </p:sp>
      <p:sp>
        <p:nvSpPr>
          <p:cNvPr id="8" name="Title Placeholder 1"/>
          <p:cNvSpPr>
            <a:spLocks noGrp="1"/>
          </p:cNvSpPr>
          <p:nvPr>
            <p:ph type="title"/>
          </p:nvPr>
        </p:nvSpPr>
        <p:spPr>
          <a:xfrm>
            <a:off x="457200" y="388160"/>
            <a:ext cx="8229600" cy="585602"/>
          </a:xfrm>
          <a:prstGeom prst="rect">
            <a:avLst/>
          </a:prstGeom>
        </p:spPr>
        <p:txBody>
          <a:bodyPr/>
          <a:lstStyle/>
          <a:p>
            <a:r>
              <a:rPr lang="en-GB" dirty="0"/>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CB3C1126-5D85-364F-923A-8EBF25D5BFCC}" type="datetime1">
              <a:rPr lang="en-US">
                <a:solidFill>
                  <a:prstClr val="black">
                    <a:tint val="75000"/>
                  </a:prstClr>
                </a:solidFill>
              </a:rPr>
              <a:pPr>
                <a:defRPr/>
              </a:pPr>
              <a:t>6/3/2020</a:t>
            </a:fld>
            <a:endParaRPr lang="en-US">
              <a:solidFill>
                <a:prstClr val="black">
                  <a:tint val="75000"/>
                </a:prstClr>
              </a:solidFill>
            </a:endParaRPr>
          </a:p>
        </p:txBody>
      </p:sp>
      <p:sp>
        <p:nvSpPr>
          <p:cNvPr id="7"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27C20E2-0E4E-5A4F-90B9-77D22392519B}" type="slidenum">
              <a:rPr lang="en-US">
                <a:solidFill>
                  <a:prstClr val="black">
                    <a:tint val="75000"/>
                  </a:prstClr>
                </a:solidFill>
              </a:rPr>
              <a:pPr>
                <a:defRPr/>
              </a:pPr>
              <a:t>‹#›</a:t>
            </a:fld>
            <a:endParaRPr lang="en-US">
              <a:solidFill>
                <a:prstClr val="black">
                  <a:tint val="75000"/>
                </a:prstClr>
              </a:solidFill>
            </a:endParaRPr>
          </a:p>
        </p:txBody>
      </p:sp>
      <p:pic>
        <p:nvPicPr>
          <p:cNvPr id="11"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30860" y="5889326"/>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733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7" name="Picture 6" descr="blue-band.png"/>
          <p:cNvPicPr>
            <a:picLocks noChangeAspect="1"/>
          </p:cNvPicPr>
          <p:nvPr userDrawn="1"/>
        </p:nvPicPr>
        <p:blipFill>
          <a:blip r:embed="rId3"/>
          <a:srcRect/>
          <a:stretch>
            <a:fillRect/>
          </a:stretch>
        </p:blipFill>
        <p:spPr bwMode="auto">
          <a:xfrm>
            <a:off x="-42863" y="395288"/>
            <a:ext cx="9280526" cy="581025"/>
          </a:xfrm>
          <a:prstGeom prst="rect">
            <a:avLst/>
          </a:prstGeom>
          <a:noFill/>
          <a:ln w="9525">
            <a:noFill/>
            <a:miter lim="800000"/>
            <a:headEnd/>
            <a:tailEnd/>
          </a:ln>
        </p:spPr>
      </p:pic>
      <p:sp>
        <p:nvSpPr>
          <p:cNvPr id="3" name="Text Placeholder 2"/>
          <p:cNvSpPr>
            <a:spLocks noGrp="1"/>
          </p:cNvSpPr>
          <p:nvPr>
            <p:ph type="body" idx="1"/>
          </p:nvPr>
        </p:nvSpPr>
        <p:spPr>
          <a:xfrm>
            <a:off x="457200" y="1281423"/>
            <a:ext cx="4040188" cy="639763"/>
          </a:xfrm>
          <a:prstGeom prst="rect">
            <a:avLst/>
          </a:prstGeom>
        </p:spPr>
        <p:txBody>
          <a:bodyPr anchor="b">
            <a:normAutofit/>
          </a:bodyPr>
          <a:lstStyle>
            <a:lvl1pPr marL="0" indent="0">
              <a:buNone/>
              <a:defRPr sz="2000" b="1">
                <a:solidFill>
                  <a:srgbClr val="7F7F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457200" y="1921186"/>
            <a:ext cx="4040188" cy="3819214"/>
          </a:xfrm>
          <a:prstGeom prst="rect">
            <a:avLst/>
          </a:prstGeom>
        </p:spPr>
        <p:txBody>
          <a:bodyPr/>
          <a:lstStyle>
            <a:lvl1pPr>
              <a:defRPr sz="2400">
                <a:solidFill>
                  <a:srgbClr val="7F7F7F"/>
                </a:solidFill>
              </a:defRPr>
            </a:lvl1pPr>
            <a:lvl2pPr>
              <a:defRPr sz="2000">
                <a:solidFill>
                  <a:srgbClr val="7F7F7F"/>
                </a:solidFill>
              </a:defRPr>
            </a:lvl2pPr>
            <a:lvl3pPr>
              <a:defRPr sz="1800">
                <a:solidFill>
                  <a:srgbClr val="7F7F7F"/>
                </a:solidFill>
              </a:defRPr>
            </a:lvl3pPr>
            <a:lvl4pPr>
              <a:defRPr sz="1600">
                <a:solidFill>
                  <a:srgbClr val="7F7F7F"/>
                </a:solidFill>
              </a:defRPr>
            </a:lvl4pPr>
            <a:lvl5pPr>
              <a:defRPr sz="1600">
                <a:solidFill>
                  <a:srgbClr val="7F7F7F"/>
                </a:solidFill>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p:nvPr>
        </p:nvSpPr>
        <p:spPr>
          <a:xfrm>
            <a:off x="4645028" y="1281422"/>
            <a:ext cx="4041775" cy="639763"/>
          </a:xfrm>
          <a:prstGeom prst="rect">
            <a:avLst/>
          </a:prstGeom>
        </p:spPr>
        <p:txBody>
          <a:bodyPr anchor="b">
            <a:normAutofit/>
          </a:bodyPr>
          <a:lstStyle>
            <a:lvl1pPr marL="0" indent="0">
              <a:buNone/>
              <a:defRPr sz="2000" b="1">
                <a:solidFill>
                  <a:srgbClr val="7F7F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4645028" y="1921184"/>
            <a:ext cx="4041775" cy="3819215"/>
          </a:xfrm>
          <a:prstGeom prst="rect">
            <a:avLst/>
          </a:prstGeom>
        </p:spPr>
        <p:txBody>
          <a:bodyPr/>
          <a:lstStyle>
            <a:lvl1pPr>
              <a:defRPr sz="2400">
                <a:solidFill>
                  <a:srgbClr val="7F7F7F"/>
                </a:solidFill>
              </a:defRPr>
            </a:lvl1pPr>
            <a:lvl2pPr>
              <a:defRPr sz="2000">
                <a:solidFill>
                  <a:srgbClr val="7F7F7F"/>
                </a:solidFill>
              </a:defRPr>
            </a:lvl2pPr>
            <a:lvl3pPr>
              <a:defRPr sz="1800">
                <a:solidFill>
                  <a:srgbClr val="7F7F7F"/>
                </a:solidFill>
              </a:defRPr>
            </a:lvl3pPr>
            <a:lvl4pPr>
              <a:defRPr sz="1600">
                <a:solidFill>
                  <a:srgbClr val="7F7F7F"/>
                </a:solidFill>
              </a:defRPr>
            </a:lvl4pPr>
            <a:lvl5pPr>
              <a:defRPr sz="1600">
                <a:solidFill>
                  <a:srgbClr val="7F7F7F"/>
                </a:solidFill>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Title 1"/>
          <p:cNvSpPr>
            <a:spLocks noGrp="1"/>
          </p:cNvSpPr>
          <p:nvPr>
            <p:ph type="title"/>
          </p:nvPr>
        </p:nvSpPr>
        <p:spPr>
          <a:xfrm>
            <a:off x="457200" y="390557"/>
            <a:ext cx="8229600" cy="585602"/>
          </a:xfrm>
          <a:prstGeom prst="rect">
            <a:avLst/>
          </a:prstGeom>
        </p:spPr>
        <p:txBody>
          <a:bodyPr/>
          <a:lstStyle/>
          <a:p>
            <a:r>
              <a:rPr lang="en-GB" dirty="0"/>
              <a:t>Click to edit Master title style</a:t>
            </a:r>
            <a:endParaRPr lang="en-US" dirty="0"/>
          </a:p>
        </p:txBody>
      </p:sp>
      <p:sp>
        <p:nvSpPr>
          <p:cNvPr id="9" name="Date Placeholder 3"/>
          <p:cNvSpPr>
            <a:spLocks noGrp="1"/>
          </p:cNvSpPr>
          <p:nvPr>
            <p:ph type="dt" sz="half" idx="10"/>
          </p:nvPr>
        </p:nvSpPr>
        <p:spPr/>
        <p:txBody>
          <a:bodyPr/>
          <a:lstStyle>
            <a:lvl1pPr>
              <a:defRPr/>
            </a:lvl1pPr>
          </a:lstStyle>
          <a:p>
            <a:pPr>
              <a:defRPr/>
            </a:pPr>
            <a:fld id="{53F9526C-89D9-024A-A830-0A08D494E99B}" type="datetime1">
              <a:rPr lang="en-US">
                <a:solidFill>
                  <a:prstClr val="black">
                    <a:tint val="75000"/>
                  </a:prstClr>
                </a:solidFill>
              </a:rPr>
              <a:pPr>
                <a:defRPr/>
              </a:pPr>
              <a:t>6/3/2020</a:t>
            </a:fld>
            <a:endParaRPr lang="en-US">
              <a:solidFill>
                <a:prstClr val="black">
                  <a:tint val="75000"/>
                </a:prstClr>
              </a:solidFill>
            </a:endParaRPr>
          </a:p>
        </p:txBody>
      </p:sp>
      <p:sp>
        <p:nvSpPr>
          <p:cNvPr id="11"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2" name="Slide Number Placeholder 5"/>
          <p:cNvSpPr>
            <a:spLocks noGrp="1"/>
          </p:cNvSpPr>
          <p:nvPr>
            <p:ph type="sldNum" sz="quarter" idx="12"/>
          </p:nvPr>
        </p:nvSpPr>
        <p:spPr/>
        <p:txBody>
          <a:bodyPr/>
          <a:lstStyle>
            <a:lvl1pPr>
              <a:defRPr/>
            </a:lvl1pPr>
          </a:lstStyle>
          <a:p>
            <a:pPr>
              <a:defRPr/>
            </a:pPr>
            <a:fld id="{99BA1E11-12A1-8745-BBC1-D5574C4ADF2E}" type="slidenum">
              <a:rPr lang="en-US">
                <a:solidFill>
                  <a:prstClr val="black">
                    <a:tint val="75000"/>
                  </a:prstClr>
                </a:solidFill>
              </a:rPr>
              <a:pPr>
                <a:defRPr/>
              </a:pPr>
              <a:t>‹#›</a:t>
            </a:fld>
            <a:endParaRPr lang="en-US">
              <a:solidFill>
                <a:prstClr val="black">
                  <a:tint val="75000"/>
                </a:prstClr>
              </a:solidFill>
            </a:endParaRPr>
          </a:p>
        </p:txBody>
      </p:sp>
      <p:pic>
        <p:nvPicPr>
          <p:cNvPr id="14"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30860" y="5889326"/>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8980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5" name="Picture 6" descr="blue-band.png"/>
          <p:cNvPicPr>
            <a:picLocks noChangeAspect="1"/>
          </p:cNvPicPr>
          <p:nvPr userDrawn="1"/>
        </p:nvPicPr>
        <p:blipFill>
          <a:blip r:embed="rId2"/>
          <a:srcRect/>
          <a:stretch>
            <a:fillRect/>
          </a:stretch>
        </p:blipFill>
        <p:spPr bwMode="auto">
          <a:xfrm>
            <a:off x="-42863" y="395288"/>
            <a:ext cx="9280526" cy="581025"/>
          </a:xfrm>
          <a:prstGeom prst="rect">
            <a:avLst/>
          </a:prstGeom>
          <a:noFill/>
          <a:ln w="9525">
            <a:noFill/>
            <a:miter lim="800000"/>
            <a:headEnd/>
            <a:tailEnd/>
          </a:ln>
        </p:spPr>
      </p:pic>
      <p:sp>
        <p:nvSpPr>
          <p:cNvPr id="3" name="Content Placeholder 2"/>
          <p:cNvSpPr>
            <a:spLocks noGrp="1"/>
          </p:cNvSpPr>
          <p:nvPr>
            <p:ph idx="1"/>
          </p:nvPr>
        </p:nvSpPr>
        <p:spPr>
          <a:xfrm>
            <a:off x="3575050" y="1270000"/>
            <a:ext cx="5111750" cy="4394200"/>
          </a:xfrm>
          <a:prstGeom prst="rect">
            <a:avLst/>
          </a:prstGeom>
        </p:spPr>
        <p:txBody>
          <a:bodyPr/>
          <a:lstStyle>
            <a:lvl1pPr>
              <a:defRPr sz="3200">
                <a:solidFill>
                  <a:srgbClr val="7F7F7F"/>
                </a:solidFill>
              </a:defRPr>
            </a:lvl1pPr>
            <a:lvl2pPr>
              <a:defRPr sz="2800">
                <a:solidFill>
                  <a:srgbClr val="7F7F7F"/>
                </a:solidFill>
              </a:defRPr>
            </a:lvl2pPr>
            <a:lvl3pPr>
              <a:defRPr sz="2400">
                <a:solidFill>
                  <a:srgbClr val="7F7F7F"/>
                </a:solidFill>
              </a:defRPr>
            </a:lvl3pPr>
            <a:lvl4pPr>
              <a:defRPr sz="2000">
                <a:solidFill>
                  <a:srgbClr val="7F7F7F"/>
                </a:solidFill>
              </a:defRPr>
            </a:lvl4pPr>
            <a:lvl5pPr>
              <a:defRPr sz="2000">
                <a:solidFill>
                  <a:srgbClr val="7F7F7F"/>
                </a:solidFil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3" y="1270000"/>
            <a:ext cx="3008313" cy="4394200"/>
          </a:xfrm>
          <a:prstGeom prst="rect">
            <a:avLst/>
          </a:prstGeom>
        </p:spPr>
        <p:txBody>
          <a:bodyPr/>
          <a:lstStyle>
            <a:lvl1pPr marL="0" indent="0">
              <a:buNone/>
              <a:defRPr sz="1400">
                <a:solidFill>
                  <a:srgbClr val="7F7F7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9" name="Title 1"/>
          <p:cNvSpPr>
            <a:spLocks noGrp="1"/>
          </p:cNvSpPr>
          <p:nvPr>
            <p:ph type="title"/>
          </p:nvPr>
        </p:nvSpPr>
        <p:spPr>
          <a:xfrm>
            <a:off x="457200" y="386215"/>
            <a:ext cx="8229600" cy="585602"/>
          </a:xfrm>
          <a:prstGeom prst="rect">
            <a:avLst/>
          </a:prstGeom>
        </p:spPr>
        <p:txBody>
          <a:bodyPr/>
          <a:lstStyle/>
          <a:p>
            <a:r>
              <a:rPr lang="en-GB" dirty="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1C92AECA-ACD0-F241-8C94-30BA29A62B5A}" type="datetime1">
              <a:rPr lang="en-US">
                <a:solidFill>
                  <a:prstClr val="black">
                    <a:tint val="75000"/>
                  </a:prstClr>
                </a:solidFill>
              </a:rPr>
              <a:pPr>
                <a:defRPr/>
              </a:pPr>
              <a:t>6/3/2020</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A994FEF5-CF4F-054A-835E-56C6E2987399}" type="slidenum">
              <a:rPr lang="en-US">
                <a:solidFill>
                  <a:prstClr val="black">
                    <a:tint val="75000"/>
                  </a:prstClr>
                </a:solidFill>
              </a:rPr>
              <a:pPr>
                <a:defRPr/>
              </a:pPr>
              <a:t>‹#›</a:t>
            </a:fld>
            <a:endParaRPr lang="en-US">
              <a:solidFill>
                <a:prstClr val="black">
                  <a:tint val="75000"/>
                </a:prstClr>
              </a:solidFill>
            </a:endParaRPr>
          </a:p>
        </p:txBody>
      </p:sp>
      <p:pic>
        <p:nvPicPr>
          <p:cNvPr id="12"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30860" y="5889326"/>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1026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58F6B51C-6570-1144-8B5E-244CF0F1B929}" type="datetime1">
              <a:rPr lang="en-US">
                <a:solidFill>
                  <a:prstClr val="black">
                    <a:tint val="75000"/>
                  </a:prstClr>
                </a:solidFill>
              </a:rPr>
              <a:pPr>
                <a:defRPr/>
              </a:pPr>
              <a:t>6/3/2020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DD948BD8-8903-714B-9291-A49BFCE3B1F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75734851"/>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457200" rtl="0" eaLnBrk="0" fontAlgn="base" hangingPunct="0">
        <a:spcBef>
          <a:spcPct val="0"/>
        </a:spcBef>
        <a:spcAft>
          <a:spcPct val="0"/>
        </a:spcAft>
        <a:defRPr sz="3200" kern="1200">
          <a:solidFill>
            <a:schemeClr val="bg1"/>
          </a:solidFill>
          <a:latin typeface="Arial Bold"/>
          <a:ea typeface="ＭＳ Ｐゴシック" pitchFamily="28" charset="-128"/>
          <a:cs typeface="Arial Bold"/>
        </a:defRPr>
      </a:lvl1pPr>
      <a:lvl2pPr algn="l" defTabSz="457200" rtl="0" eaLnBrk="0" fontAlgn="base" hangingPunct="0">
        <a:spcBef>
          <a:spcPct val="0"/>
        </a:spcBef>
        <a:spcAft>
          <a:spcPct val="0"/>
        </a:spcAft>
        <a:defRPr sz="3200">
          <a:solidFill>
            <a:schemeClr val="bg1"/>
          </a:solidFill>
          <a:latin typeface="Arial Bold" pitchFamily="29" charset="0"/>
          <a:ea typeface="ＭＳ Ｐゴシック" pitchFamily="28" charset="-128"/>
        </a:defRPr>
      </a:lvl2pPr>
      <a:lvl3pPr algn="l" defTabSz="457200" rtl="0" eaLnBrk="0" fontAlgn="base" hangingPunct="0">
        <a:spcBef>
          <a:spcPct val="0"/>
        </a:spcBef>
        <a:spcAft>
          <a:spcPct val="0"/>
        </a:spcAft>
        <a:defRPr sz="3200">
          <a:solidFill>
            <a:schemeClr val="bg1"/>
          </a:solidFill>
          <a:latin typeface="Arial Bold" pitchFamily="29" charset="0"/>
          <a:ea typeface="ＭＳ Ｐゴシック" pitchFamily="28" charset="-128"/>
        </a:defRPr>
      </a:lvl3pPr>
      <a:lvl4pPr algn="l" defTabSz="457200" rtl="0" eaLnBrk="0" fontAlgn="base" hangingPunct="0">
        <a:spcBef>
          <a:spcPct val="0"/>
        </a:spcBef>
        <a:spcAft>
          <a:spcPct val="0"/>
        </a:spcAft>
        <a:defRPr sz="3200">
          <a:solidFill>
            <a:schemeClr val="bg1"/>
          </a:solidFill>
          <a:latin typeface="Arial Bold" pitchFamily="29" charset="0"/>
          <a:ea typeface="ＭＳ Ｐゴシック" pitchFamily="28" charset="-128"/>
        </a:defRPr>
      </a:lvl4pPr>
      <a:lvl5pPr algn="l" defTabSz="457200" rtl="0" eaLnBrk="0" fontAlgn="base" hangingPunct="0">
        <a:spcBef>
          <a:spcPct val="0"/>
        </a:spcBef>
        <a:spcAft>
          <a:spcPct val="0"/>
        </a:spcAft>
        <a:defRPr sz="3200">
          <a:solidFill>
            <a:schemeClr val="bg1"/>
          </a:solidFill>
          <a:latin typeface="Arial Bold" pitchFamily="29" charset="0"/>
          <a:ea typeface="ＭＳ Ｐゴシック" pitchFamily="28" charset="-128"/>
        </a:defRPr>
      </a:lvl5pPr>
      <a:lvl6pPr marL="457200" algn="ctr" defTabSz="457200" rtl="0" fontAlgn="base">
        <a:spcBef>
          <a:spcPct val="0"/>
        </a:spcBef>
        <a:spcAft>
          <a:spcPct val="0"/>
        </a:spcAft>
        <a:defRPr sz="2800">
          <a:solidFill>
            <a:schemeClr val="bg1"/>
          </a:solidFill>
          <a:latin typeface="Arial Bold" pitchFamily="29" charset="0"/>
          <a:ea typeface="ＭＳ Ｐゴシック" pitchFamily="28" charset="-128"/>
        </a:defRPr>
      </a:lvl6pPr>
      <a:lvl7pPr marL="914400" algn="ctr" defTabSz="457200" rtl="0" fontAlgn="base">
        <a:spcBef>
          <a:spcPct val="0"/>
        </a:spcBef>
        <a:spcAft>
          <a:spcPct val="0"/>
        </a:spcAft>
        <a:defRPr sz="2800">
          <a:solidFill>
            <a:schemeClr val="bg1"/>
          </a:solidFill>
          <a:latin typeface="Arial Bold" pitchFamily="29" charset="0"/>
          <a:ea typeface="ＭＳ Ｐゴシック" pitchFamily="28" charset="-128"/>
        </a:defRPr>
      </a:lvl7pPr>
      <a:lvl8pPr marL="1371600" algn="ctr" defTabSz="457200" rtl="0" fontAlgn="base">
        <a:spcBef>
          <a:spcPct val="0"/>
        </a:spcBef>
        <a:spcAft>
          <a:spcPct val="0"/>
        </a:spcAft>
        <a:defRPr sz="2800">
          <a:solidFill>
            <a:schemeClr val="bg1"/>
          </a:solidFill>
          <a:latin typeface="Arial Bold" pitchFamily="29" charset="0"/>
          <a:ea typeface="ＭＳ Ｐゴシック" pitchFamily="28" charset="-128"/>
        </a:defRPr>
      </a:lvl8pPr>
      <a:lvl9pPr marL="1828800" algn="ctr" defTabSz="457200" rtl="0" fontAlgn="base">
        <a:spcBef>
          <a:spcPct val="0"/>
        </a:spcBef>
        <a:spcAft>
          <a:spcPct val="0"/>
        </a:spcAft>
        <a:defRPr sz="2800">
          <a:solidFill>
            <a:schemeClr val="bg1"/>
          </a:solidFill>
          <a:latin typeface="Arial Bold" pitchFamily="29" charset="0"/>
          <a:ea typeface="ＭＳ Ｐゴシック" pitchFamily="28"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rgbClr val="7F7F7F"/>
          </a:solidFill>
          <a:latin typeface="Arial"/>
          <a:ea typeface="ＭＳ Ｐゴシック" pitchFamily="28" charset="-128"/>
          <a:cs typeface="Arial"/>
        </a:defRPr>
      </a:lvl1pPr>
      <a:lvl2pPr marL="742950" indent="-285750" algn="l" defTabSz="457200" rtl="0" eaLnBrk="0" fontAlgn="base" hangingPunct="0">
        <a:spcBef>
          <a:spcPct val="20000"/>
        </a:spcBef>
        <a:spcAft>
          <a:spcPct val="0"/>
        </a:spcAft>
        <a:buFont typeface="Arial" charset="0"/>
        <a:buChar char="–"/>
        <a:defRPr sz="2800" kern="1200">
          <a:solidFill>
            <a:srgbClr val="7F7F7F"/>
          </a:solidFill>
          <a:latin typeface="Arial"/>
          <a:ea typeface="ＭＳ Ｐゴシック" pitchFamily="28" charset="-128"/>
          <a:cs typeface="Arial"/>
        </a:defRPr>
      </a:lvl2pPr>
      <a:lvl3pPr marL="1143000" indent="-228600" algn="l" defTabSz="457200" rtl="0" eaLnBrk="0" fontAlgn="base" hangingPunct="0">
        <a:spcBef>
          <a:spcPct val="20000"/>
        </a:spcBef>
        <a:spcAft>
          <a:spcPct val="0"/>
        </a:spcAft>
        <a:buFont typeface="Arial" charset="0"/>
        <a:buChar char="•"/>
        <a:defRPr sz="2400" kern="1200">
          <a:solidFill>
            <a:srgbClr val="7F7F7F"/>
          </a:solidFill>
          <a:latin typeface="Arial"/>
          <a:ea typeface="ＭＳ Ｐゴシック" pitchFamily="28" charset="-128"/>
          <a:cs typeface="Arial"/>
        </a:defRPr>
      </a:lvl3pPr>
      <a:lvl4pPr marL="1600200" indent="-228600" algn="l" defTabSz="457200" rtl="0" eaLnBrk="0" fontAlgn="base" hangingPunct="0">
        <a:spcBef>
          <a:spcPct val="20000"/>
        </a:spcBef>
        <a:spcAft>
          <a:spcPct val="0"/>
        </a:spcAft>
        <a:buFont typeface="Arial" charset="0"/>
        <a:buChar char="–"/>
        <a:defRPr sz="2000" kern="1200">
          <a:solidFill>
            <a:srgbClr val="7F7F7F"/>
          </a:solidFill>
          <a:latin typeface="Arial"/>
          <a:ea typeface="ＭＳ Ｐゴシック" pitchFamily="28" charset="-128"/>
          <a:cs typeface="Arial"/>
        </a:defRPr>
      </a:lvl4pPr>
      <a:lvl5pPr marL="2057400" indent="-228600" algn="l" defTabSz="457200" rtl="0" eaLnBrk="0" fontAlgn="base" hangingPunct="0">
        <a:spcBef>
          <a:spcPct val="20000"/>
        </a:spcBef>
        <a:spcAft>
          <a:spcPct val="0"/>
        </a:spcAft>
        <a:buFont typeface="Arial" charset="0"/>
        <a:buChar char="»"/>
        <a:defRPr sz="2000" kern="1200">
          <a:solidFill>
            <a:srgbClr val="7F7F7F"/>
          </a:solidFill>
          <a:latin typeface="Arial"/>
          <a:ea typeface="ＭＳ Ｐゴシック" pitchFamily="2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55170" y="1261533"/>
            <a:ext cx="8131629" cy="4192210"/>
          </a:xfrm>
        </p:spPr>
        <p:txBody>
          <a:bodyPr>
            <a:normAutofit fontScale="25000" lnSpcReduction="20000"/>
          </a:bodyPr>
          <a:lstStyle/>
          <a:p>
            <a:pPr algn="l"/>
            <a:endParaRPr lang="en-GB" sz="5800" b="1" dirty="0">
              <a:solidFill>
                <a:srgbClr val="005EB8"/>
              </a:solidFill>
              <a:ea typeface="+mj-ea"/>
            </a:endParaRPr>
          </a:p>
          <a:p>
            <a:pPr algn="l"/>
            <a:endParaRPr lang="en-GB" sz="5800" b="1" dirty="0">
              <a:solidFill>
                <a:srgbClr val="005EB8"/>
              </a:solidFill>
              <a:ea typeface="+mj-ea"/>
            </a:endParaRPr>
          </a:p>
          <a:p>
            <a:pPr algn="l"/>
            <a:r>
              <a:rPr lang="en-GB" sz="14400" b="1" dirty="0">
                <a:solidFill>
                  <a:srgbClr val="005EB8"/>
                </a:solidFill>
                <a:ea typeface="+mj-ea"/>
              </a:rPr>
              <a:t>The Person Centred Approach to Fire Risk Assessment </a:t>
            </a:r>
            <a:br>
              <a:rPr lang="en-GB" sz="14400" b="1" dirty="0">
                <a:solidFill>
                  <a:srgbClr val="005EB8"/>
                </a:solidFill>
                <a:ea typeface="+mj-ea"/>
              </a:rPr>
            </a:br>
            <a:r>
              <a:rPr lang="en-US" sz="14400" b="1" dirty="0">
                <a:solidFill>
                  <a:srgbClr val="005EB8"/>
                </a:solidFill>
                <a:ea typeface="+mj-ea"/>
              </a:rPr>
              <a:t/>
            </a:r>
            <a:br>
              <a:rPr lang="en-US" sz="14400" b="1" dirty="0">
                <a:solidFill>
                  <a:srgbClr val="005EB8"/>
                </a:solidFill>
                <a:ea typeface="+mj-ea"/>
              </a:rPr>
            </a:br>
            <a:r>
              <a:rPr lang="en-US" sz="3500" b="1" dirty="0">
                <a:solidFill>
                  <a:srgbClr val="005EB8"/>
                </a:solidFill>
                <a:ea typeface="+mj-ea"/>
              </a:rPr>
              <a:t/>
            </a:r>
            <a:br>
              <a:rPr lang="en-US" sz="3500" b="1" dirty="0">
                <a:solidFill>
                  <a:srgbClr val="005EB8"/>
                </a:solidFill>
                <a:ea typeface="+mj-ea"/>
              </a:rPr>
            </a:br>
            <a:endParaRPr lang="en-US" sz="3500" b="1" dirty="0">
              <a:solidFill>
                <a:srgbClr val="005EB8"/>
              </a:solidFill>
              <a:ea typeface="+mj-ea"/>
            </a:endParaRPr>
          </a:p>
          <a:p>
            <a:pPr algn="l"/>
            <a:endParaRPr lang="en-US" sz="3500" b="1" dirty="0">
              <a:solidFill>
                <a:srgbClr val="005EB8"/>
              </a:solidFill>
              <a:ea typeface="+mj-ea"/>
            </a:endParaRPr>
          </a:p>
          <a:p>
            <a:pPr algn="l"/>
            <a:endParaRPr lang="en-US" sz="3500" b="1" dirty="0">
              <a:solidFill>
                <a:srgbClr val="005EB8"/>
              </a:solidFill>
              <a:ea typeface="+mj-ea"/>
            </a:endParaRPr>
          </a:p>
          <a:p>
            <a:pPr algn="l"/>
            <a:endParaRPr lang="en-US" sz="7000" b="1" dirty="0">
              <a:solidFill>
                <a:srgbClr val="005EB8"/>
              </a:solidFill>
              <a:ea typeface="+mj-ea"/>
            </a:endParaRPr>
          </a:p>
          <a:p>
            <a:pPr algn="l"/>
            <a:endParaRPr lang="en-US" sz="7000" b="1" dirty="0">
              <a:solidFill>
                <a:srgbClr val="005EB8"/>
              </a:solidFill>
              <a:ea typeface="+mj-ea"/>
            </a:endParaRPr>
          </a:p>
          <a:p>
            <a:pPr algn="l"/>
            <a:endParaRPr lang="en-US" sz="7000" b="1" dirty="0">
              <a:solidFill>
                <a:srgbClr val="005EB8"/>
              </a:solidFill>
              <a:ea typeface="+mj-ea"/>
            </a:endParaRPr>
          </a:p>
          <a:p>
            <a:pPr algn="l"/>
            <a:r>
              <a:rPr lang="en-US" sz="9600" b="1" dirty="0">
                <a:solidFill>
                  <a:srgbClr val="005EB8"/>
                </a:solidFill>
                <a:ea typeface="+mj-ea"/>
              </a:rPr>
              <a:t>Ged Devereux, Strategic Health Lead, National Fire Chiefs Council </a:t>
            </a:r>
            <a:r>
              <a:rPr lang="en-GB" sz="7000" b="1" dirty="0">
                <a:solidFill>
                  <a:srgbClr val="005EB8"/>
                </a:solidFill>
                <a:ea typeface="+mj-ea"/>
              </a:rPr>
              <a:t/>
            </a:r>
            <a:br>
              <a:rPr lang="en-GB" sz="7000" b="1" dirty="0">
                <a:solidFill>
                  <a:srgbClr val="005EB8"/>
                </a:solidFill>
                <a:ea typeface="+mj-ea"/>
              </a:rPr>
            </a:br>
            <a:r>
              <a:rPr lang="en-GB" sz="7000" b="1" dirty="0">
                <a:solidFill>
                  <a:srgbClr val="005EB8"/>
                </a:solidFill>
                <a:ea typeface="+mj-ea"/>
              </a:rPr>
              <a:t/>
            </a:r>
            <a:br>
              <a:rPr lang="en-GB" sz="7000" b="1" dirty="0">
                <a:solidFill>
                  <a:srgbClr val="005EB8"/>
                </a:solidFill>
                <a:ea typeface="+mj-ea"/>
              </a:rPr>
            </a:br>
            <a:endParaRPr lang="en-GB" sz="7000" dirty="0"/>
          </a:p>
        </p:txBody>
      </p:sp>
      <p:sp>
        <p:nvSpPr>
          <p:cNvPr id="3" name="Title 2"/>
          <p:cNvSpPr>
            <a:spLocks noGrp="1"/>
          </p:cNvSpPr>
          <p:nvPr>
            <p:ph type="title"/>
          </p:nvPr>
        </p:nvSpPr>
        <p:spPr/>
        <p:txBody>
          <a:bodyPr/>
          <a:lstStyle/>
          <a:p>
            <a:endParaRPr lang="en-GB" dirty="0"/>
          </a:p>
        </p:txBody>
      </p:sp>
    </p:spTree>
    <p:extLst>
      <p:ext uri="{BB962C8B-B14F-4D97-AF65-F5344CB8AC3E}">
        <p14:creationId xmlns:p14="http://schemas.microsoft.com/office/powerpoint/2010/main" val="3033599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a:t>Person Centred Fire Risk Assessment Service</a:t>
            </a:r>
          </a:p>
        </p:txBody>
      </p:sp>
      <p:sp>
        <p:nvSpPr>
          <p:cNvPr id="3" name="Content Placeholder 2"/>
          <p:cNvSpPr>
            <a:spLocks noGrp="1"/>
          </p:cNvSpPr>
          <p:nvPr>
            <p:ph idx="1"/>
          </p:nvPr>
        </p:nvSpPr>
        <p:spPr>
          <a:xfrm>
            <a:off x="457200" y="1417638"/>
            <a:ext cx="8229600" cy="5395738"/>
          </a:xfrm>
        </p:spPr>
        <p:txBody>
          <a:bodyPr>
            <a:normAutofit/>
          </a:bodyPr>
          <a:lstStyle/>
          <a:p>
            <a:r>
              <a:rPr lang="en-GB" sz="2400" dirty="0">
                <a:solidFill>
                  <a:schemeClr val="tx1"/>
                </a:solidFill>
              </a:rPr>
              <a:t>A model that sets that out the high level principles for home visits by the fire service in England and the rest of the UK  where appropriate </a:t>
            </a:r>
          </a:p>
          <a:p>
            <a:r>
              <a:rPr lang="en-GB" sz="2400" dirty="0">
                <a:solidFill>
                  <a:schemeClr val="tx1"/>
                </a:solidFill>
              </a:rPr>
              <a:t>It sets out the principles and challenges around risk management and proposes a core approach for the sector</a:t>
            </a:r>
          </a:p>
          <a:p>
            <a:r>
              <a:rPr lang="en-GB" sz="2400" dirty="0">
                <a:solidFill>
                  <a:schemeClr val="tx1"/>
                </a:solidFill>
              </a:rPr>
              <a:t>A proposed approach to the home fire safety visit which places the individual at the centre of what we do rather than the service</a:t>
            </a:r>
          </a:p>
          <a:p>
            <a:r>
              <a:rPr lang="en-GB" sz="2400" dirty="0">
                <a:solidFill>
                  <a:schemeClr val="tx1"/>
                </a:solidFill>
              </a:rPr>
              <a:t>Our systems and approaches need to suit the individual </a:t>
            </a:r>
          </a:p>
        </p:txBody>
      </p:sp>
    </p:spTree>
    <p:extLst>
      <p:ext uri="{BB962C8B-B14F-4D97-AF65-F5344CB8AC3E}">
        <p14:creationId xmlns:p14="http://schemas.microsoft.com/office/powerpoint/2010/main" val="973591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the Person Centred Approach </a:t>
            </a:r>
          </a:p>
        </p:txBody>
      </p:sp>
      <p:sp>
        <p:nvSpPr>
          <p:cNvPr id="3" name="Content Placeholder 2"/>
          <p:cNvSpPr>
            <a:spLocks noGrp="1"/>
          </p:cNvSpPr>
          <p:nvPr>
            <p:ph idx="1"/>
          </p:nvPr>
        </p:nvSpPr>
        <p:spPr/>
        <p:txBody>
          <a:bodyPr/>
          <a:lstStyle/>
          <a:p>
            <a:pPr marL="0" indent="0" algn="ctr">
              <a:buNone/>
            </a:pPr>
            <a:r>
              <a:rPr lang="en-GB" sz="2400" dirty="0">
                <a:solidFill>
                  <a:schemeClr val="tx1"/>
                </a:solidFill>
              </a:rPr>
              <a:t>Being person centred means </a:t>
            </a:r>
          </a:p>
          <a:p>
            <a:pPr marL="0" indent="0" algn="ctr">
              <a:buNone/>
            </a:pPr>
            <a:endParaRPr lang="en-GB" sz="2400" dirty="0">
              <a:solidFill>
                <a:schemeClr val="tx1"/>
              </a:solidFill>
            </a:endParaRPr>
          </a:p>
          <a:p>
            <a:r>
              <a:rPr lang="en-GB" sz="2400" dirty="0">
                <a:solidFill>
                  <a:schemeClr val="tx1"/>
                </a:solidFill>
              </a:rPr>
              <a:t>Affording people dignity, respect and compassion</a:t>
            </a:r>
          </a:p>
          <a:p>
            <a:pPr marL="0" indent="0">
              <a:buNone/>
            </a:pPr>
            <a:endParaRPr lang="en-GB" sz="2400" dirty="0">
              <a:solidFill>
                <a:schemeClr val="tx1"/>
              </a:solidFill>
            </a:endParaRPr>
          </a:p>
          <a:p>
            <a:r>
              <a:rPr lang="en-GB" sz="2400" dirty="0">
                <a:solidFill>
                  <a:schemeClr val="tx1"/>
                </a:solidFill>
              </a:rPr>
              <a:t>Offering coordinated support </a:t>
            </a:r>
          </a:p>
          <a:p>
            <a:pPr marL="0" indent="0">
              <a:buNone/>
            </a:pPr>
            <a:endParaRPr lang="en-GB" sz="2400" dirty="0">
              <a:solidFill>
                <a:schemeClr val="tx1"/>
              </a:solidFill>
            </a:endParaRPr>
          </a:p>
          <a:p>
            <a:r>
              <a:rPr lang="en-GB" sz="2400" dirty="0">
                <a:solidFill>
                  <a:schemeClr val="tx1"/>
                </a:solidFill>
              </a:rPr>
              <a:t>Offering personalized support </a:t>
            </a:r>
          </a:p>
          <a:p>
            <a:pPr marL="0" indent="0">
              <a:buNone/>
            </a:pPr>
            <a:endParaRPr lang="en-GB" sz="2400" dirty="0">
              <a:solidFill>
                <a:schemeClr val="tx1"/>
              </a:solidFill>
            </a:endParaRPr>
          </a:p>
          <a:p>
            <a:r>
              <a:rPr lang="en-GB" sz="2400" dirty="0">
                <a:solidFill>
                  <a:schemeClr val="tx1"/>
                </a:solidFill>
              </a:rPr>
              <a:t>Being enabling </a:t>
            </a:r>
          </a:p>
        </p:txBody>
      </p:sp>
    </p:spTree>
    <p:extLst>
      <p:ext uri="{BB962C8B-B14F-4D97-AF65-F5344CB8AC3E}">
        <p14:creationId xmlns:p14="http://schemas.microsoft.com/office/powerpoint/2010/main" val="277824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1077686"/>
            <a:ext cx="8142514" cy="4637313"/>
          </a:xfrm>
        </p:spPr>
        <p:txBody>
          <a:bodyPr>
            <a:normAutofit fontScale="85000" lnSpcReduction="20000"/>
          </a:bodyPr>
          <a:lstStyle/>
          <a:p>
            <a:pPr marL="342900" indent="-342900" algn="l">
              <a:buFont typeface="Arial" panose="020B0604020202020204" pitchFamily="34" charset="0"/>
              <a:buChar char="•"/>
            </a:pPr>
            <a:r>
              <a:rPr lang="en-GB" sz="2800" b="1" dirty="0">
                <a:solidFill>
                  <a:schemeClr val="tx1"/>
                </a:solidFill>
              </a:rPr>
              <a:t>Person Factors - </a:t>
            </a:r>
            <a:r>
              <a:rPr lang="en-GB" sz="2800" dirty="0">
                <a:solidFill>
                  <a:schemeClr val="tx1"/>
                </a:solidFill>
              </a:rPr>
              <a:t>are integral to the person or people living in a property; things that are temporarily or permanently a part of them and cannot be changed such as their level of mobility. </a:t>
            </a:r>
          </a:p>
          <a:p>
            <a:pPr algn="l"/>
            <a:endParaRPr lang="en-GB" sz="2800" dirty="0">
              <a:solidFill>
                <a:schemeClr val="tx1"/>
              </a:solidFill>
            </a:endParaRPr>
          </a:p>
          <a:p>
            <a:pPr marL="342900" indent="-342900" algn="l">
              <a:buFont typeface="Arial" panose="020B0604020202020204" pitchFamily="34" charset="0"/>
              <a:buChar char="•"/>
            </a:pPr>
            <a:r>
              <a:rPr lang="en-GB" sz="2800" b="1" dirty="0">
                <a:solidFill>
                  <a:schemeClr val="tx1"/>
                </a:solidFill>
              </a:rPr>
              <a:t>Home factors</a:t>
            </a:r>
            <a:r>
              <a:rPr lang="en-GB" sz="2800" dirty="0">
                <a:solidFill>
                  <a:schemeClr val="tx1"/>
                </a:solidFill>
              </a:rPr>
              <a:t> - are those factors which are integral to the home itself, or its contents (physical environment). Or how the person interacts with others (social environment) such as the layout of the property and other people that occupy the property.</a:t>
            </a:r>
          </a:p>
          <a:p>
            <a:pPr algn="l"/>
            <a:r>
              <a:rPr lang="en-GB" sz="2800" dirty="0">
                <a:solidFill>
                  <a:schemeClr val="tx1"/>
                </a:solidFill>
              </a:rPr>
              <a:t> </a:t>
            </a:r>
          </a:p>
          <a:p>
            <a:pPr marL="342900" indent="-342900" algn="l">
              <a:buFont typeface="Arial" panose="020B0604020202020204" pitchFamily="34" charset="0"/>
              <a:buChar char="•"/>
            </a:pPr>
            <a:r>
              <a:rPr lang="en-GB" sz="2800" b="1" dirty="0">
                <a:solidFill>
                  <a:schemeClr val="tx1"/>
                </a:solidFill>
              </a:rPr>
              <a:t>Behaviour Factors - </a:t>
            </a:r>
            <a:r>
              <a:rPr lang="en-GB" sz="2800" dirty="0">
                <a:solidFill>
                  <a:schemeClr val="tx1"/>
                </a:solidFill>
              </a:rPr>
              <a:t>are actions, activities or behaviours - things that people do (or don’t do) such as smoking a cigarette or taking medication. </a:t>
            </a:r>
          </a:p>
          <a:p>
            <a:pPr marL="342900" indent="-342900">
              <a:buFont typeface="Arial" panose="020B0604020202020204" pitchFamily="34" charset="0"/>
              <a:buChar char="•"/>
            </a:pPr>
            <a:endParaRPr lang="en-GB" dirty="0"/>
          </a:p>
        </p:txBody>
      </p:sp>
      <p:sp>
        <p:nvSpPr>
          <p:cNvPr id="3" name="Title 2"/>
          <p:cNvSpPr>
            <a:spLocks noGrp="1"/>
          </p:cNvSpPr>
          <p:nvPr>
            <p:ph type="title"/>
          </p:nvPr>
        </p:nvSpPr>
        <p:spPr/>
        <p:txBody>
          <a:bodyPr/>
          <a:lstStyle/>
          <a:p>
            <a:pPr algn="ctr"/>
            <a:r>
              <a:rPr lang="en-GB" dirty="0"/>
              <a:t>A Person Centred Approach to Fire Risk </a:t>
            </a:r>
          </a:p>
        </p:txBody>
      </p:sp>
    </p:spTree>
    <p:extLst>
      <p:ext uri="{BB962C8B-B14F-4D97-AF65-F5344CB8AC3E}">
        <p14:creationId xmlns:p14="http://schemas.microsoft.com/office/powerpoint/2010/main" val="788647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A Person Centred Delivery Model</a:t>
            </a:r>
          </a:p>
        </p:txBody>
      </p:sp>
      <p:pic>
        <p:nvPicPr>
          <p:cNvPr id="7" name="Content Placeholder 6"/>
          <p:cNvPicPr>
            <a:picLocks noGrp="1" noChangeAspect="1"/>
          </p:cNvPicPr>
          <p:nvPr>
            <p:ph idx="1"/>
          </p:nvPr>
        </p:nvPicPr>
        <p:blipFill>
          <a:blip r:embed="rId3"/>
          <a:stretch>
            <a:fillRect/>
          </a:stretch>
        </p:blipFill>
        <p:spPr>
          <a:xfrm>
            <a:off x="0" y="969720"/>
            <a:ext cx="9144000" cy="5888279"/>
          </a:xfrm>
          <a:prstGeom prst="rect">
            <a:avLst/>
          </a:prstGeom>
        </p:spPr>
      </p:pic>
    </p:spTree>
    <p:extLst>
      <p:ext uri="{BB962C8B-B14F-4D97-AF65-F5344CB8AC3E}">
        <p14:creationId xmlns:p14="http://schemas.microsoft.com/office/powerpoint/2010/main" val="2236490290"/>
      </p:ext>
    </p:extLst>
  </p:cSld>
  <p:clrMapOvr>
    <a:masterClrMapping/>
  </p:clrMapOvr>
</p:sld>
</file>

<file path=ppt/theme/theme1.xml><?xml version="1.0" encoding="utf-8"?>
<a:theme xmlns:a="http://schemas.openxmlformats.org/drawingml/2006/main" name="CFOA_Stand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Standard Document" ma:contentTypeID="0x0101009D2CD717CE7D2F4286D7A03A531D5A9C0200AE76E6465EBEB5438FF0151AFBA56FA9" ma:contentTypeVersion="39" ma:contentTypeDescription="Content Type for all the documents with a classification attached" ma:contentTypeScope="" ma:versionID="1c16e52bc33355676c77a00adbc6d230">
  <xsd:schema xmlns:xsd="http://www.w3.org/2001/XMLSchema" xmlns:xs="http://www.w3.org/2001/XMLSchema" xmlns:p="http://schemas.microsoft.com/office/2006/metadata/properties" xmlns:ns2="51367701-27c8-403e-a234-85855c5cd73e" xmlns:ns4="cccaf3ac-2de9-44d4-aa31-54302fceb5f7" xmlns:ns5="ddfc0607-48e1-4f98-8c6f-3287da82a77f" targetNamespace="http://schemas.microsoft.com/office/2006/metadata/properties" ma:root="true" ma:fieldsID="878608f0cadb484a640ca55c76b8bda4" ns2:_="" ns4:_="" ns5:_="">
    <xsd:import namespace="51367701-27c8-403e-a234-85855c5cd73e"/>
    <xsd:import namespace="cccaf3ac-2de9-44d4-aa31-54302fceb5f7"/>
    <xsd:import namespace="ddfc0607-48e1-4f98-8c6f-3287da82a77f"/>
    <xsd:element name="properties">
      <xsd:complexType>
        <xsd:sequence>
          <xsd:element name="documentManagement">
            <xsd:complexType>
              <xsd:all>
                <xsd:element ref="ns2:DocumentAuthor"/>
                <xsd:element ref="ns2:Classification" minOccurs="0"/>
                <xsd:element ref="ns2:DocumentCategory" minOccurs="0"/>
                <xsd:element ref="ns2:ReviewDate" minOccurs="0"/>
                <xsd:element ref="ns2:DocumentStatus"/>
                <xsd:element ref="ns2:DocumentVersion"/>
                <xsd:element ref="ns2:Directorate" minOccurs="0"/>
                <xsd:element ref="ns2:Dept" minOccurs="0"/>
                <xsd:element ref="ns2:SecurityClassification" minOccurs="0"/>
                <xsd:element ref="ns2:FOIClass" minOccurs="0"/>
                <xsd:element ref="ns2:Readership_x002f_Audience" minOccurs="0"/>
                <xsd:element ref="ns2:SubjectArea" minOccurs="0"/>
                <xsd:element ref="ns2:NHSOutcomesFrameworkDomain" minOccurs="0"/>
                <xsd:element ref="ns2:TaxKeywordTaxHTField" minOccurs="0"/>
                <xsd:element ref="ns4:TaxCatchAll" minOccurs="0"/>
                <xsd:element ref="ns4:TaxCatchAllLabel" minOccurs="0"/>
                <xsd:element ref="ns4:_dlc_DocId" minOccurs="0"/>
                <xsd:element ref="ns4:_dlc_DocIdUrl" minOccurs="0"/>
                <xsd:element ref="ns4:_dlc_DocIdPersistId" minOccurs="0"/>
                <xsd:element ref="ns2:SharedWithUsers" minOccurs="0"/>
                <xsd:element ref="ns2:SharedWithDetails" minOccurs="0"/>
                <xsd:element ref="ns5:Topic"/>
                <xsd:element ref="ns5:sub_x0020_topic" minOccurs="0"/>
                <xsd:element ref="ns2:LastSharedByUser" minOccurs="0"/>
                <xsd:element ref="ns2:LastSharedByTime" minOccurs="0"/>
                <xsd:element ref="ns5:MediaServiceMetadata" minOccurs="0"/>
                <xsd:element ref="ns5: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367701-27c8-403e-a234-85855c5cd73e" elementFormDefault="qualified">
    <xsd:import namespace="http://schemas.microsoft.com/office/2006/documentManagement/types"/>
    <xsd:import namespace="http://schemas.microsoft.com/office/infopath/2007/PartnerControls"/>
    <xsd:element name="DocumentAuthor" ma:index="1" ma:displayName="Document Author" ma:list="UserInfo" ma:SharePointGroup="0" ma:internalName="DocumentAuth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Classification" ma:index="2" nillable="true" ma:displayName="Classification" ma:description="Classification of the document type" ma:format="Dropdown" ma:internalName="Classification">
      <xsd:simpleType>
        <xsd:restriction base="dms:Choice">
          <xsd:enumeration value="Guidance"/>
          <xsd:enumeration value="Statutory guidance"/>
          <xsd:enumeration value="Standard operating procedure"/>
          <xsd:enumeration value="Case study"/>
          <xsd:enumeration value="Report"/>
          <xsd:enumeration value="Template"/>
          <xsd:enumeration value="Form"/>
          <xsd:enumeration value="Audio / podcast"/>
          <xsd:enumeration value="Video / webcaste event"/>
          <xsd:enumeration value="Webinar"/>
          <xsd:enumeration value="Leaflet"/>
          <xsd:enumeration value="Toolkit"/>
          <xsd:enumeration value="Presentation"/>
          <xsd:enumeration value="Board paper"/>
          <xsd:enumeration value="Minutes"/>
          <xsd:enumeration value="Strategy"/>
          <xsd:enumeration value="Letter"/>
          <xsd:enumeration value="FAQs"/>
          <xsd:enumeration value="Lists / directory"/>
          <xsd:enumeration value="Leaflet"/>
          <xsd:enumeration value="Bulletin / newsletter"/>
        </xsd:restriction>
      </xsd:simpleType>
    </xsd:element>
    <xsd:element name="DocumentCategory" ma:index="5" nillable="true" ma:displayName="Document Category" ma:description="Types of documents available in the organisation" ma:format="Dropdown" ma:internalName="DocumentCategory">
      <xsd:simpleType>
        <xsd:restriction base="dms:Choice">
          <xsd:enumeration value="Report"/>
          <xsd:enumeration value="Protocol"/>
          <xsd:enumeration value="Plan"/>
          <xsd:enumeration value="Strategy"/>
          <xsd:enumeration value="Minutes"/>
          <xsd:enumeration value="Contract"/>
          <xsd:enumeration value="Budget"/>
          <xsd:enumeration value="Project"/>
        </xsd:restriction>
      </xsd:simpleType>
    </xsd:element>
    <xsd:element name="ReviewDate" ma:index="6" nillable="true" ma:displayName="Review Date" ma:format="DateOnly" ma:internalName="ReviewDate">
      <xsd:simpleType>
        <xsd:restriction base="dms:DateTime"/>
      </xsd:simpleType>
    </xsd:element>
    <xsd:element name="DocumentStatus" ma:index="7" ma:displayName="Document Status" ma:default="Pre-draft" ma:description="Status of Document e.g. Draft, Reviewed, Scheduled, Published, Final, Expired and Archived" ma:format="Dropdown" ma:internalName="DocumentStatus" ma:readOnly="false">
      <xsd:simpleType>
        <xsd:restriction base="dms:Choice">
          <xsd:enumeration value="Pre-draft"/>
          <xsd:enumeration value="Draft"/>
          <xsd:enumeration value="Reviewed"/>
          <xsd:enumeration value="Scheduled"/>
          <xsd:enumeration value="Published"/>
          <xsd:enumeration value="Final"/>
          <xsd:enumeration value="Expired"/>
          <xsd:enumeration value="Archived"/>
        </xsd:restriction>
      </xsd:simpleType>
    </xsd:element>
    <xsd:element name="DocumentVersion" ma:index="8" ma:displayName="Document Version" ma:default="0.1" ma:description="Version number of the current document" ma:internalName="DocumentVersion" ma:percentage="FALSE">
      <xsd:simpleType>
        <xsd:restriction base="dms:Number"/>
      </xsd:simpleType>
    </xsd:element>
    <xsd:element name="Directorate" ma:index="9" nillable="true" ma:displayName="Directorate" ma:description="List of all NHS England Directorates" ma:format="Dropdown" ma:internalName="Directorate" ma:readOnly="false">
      <xsd:simpleType>
        <xsd:restriction base="dms:Choice">
          <xsd:enumeration value="Policy"/>
          <xsd:enumeration value="Transformation &amp; Corporate Operations"/>
          <xsd:enumeration value="Patients and Information"/>
          <xsd:enumeration value="Operations"/>
          <xsd:enumeration value="Nursing"/>
          <xsd:enumeration value="Medical"/>
          <xsd:enumeration value="Human Resources"/>
          <xsd:enumeration value="Finance"/>
          <xsd:enumeration value="Commissioning Development"/>
          <xsd:enumeration value="CCG Submitted"/>
          <xsd:enumeration value="CSU Submitted"/>
          <xsd:enumeration value="None NHS England"/>
        </xsd:restriction>
      </xsd:simpleType>
    </xsd:element>
    <xsd:element name="Dept" ma:index="10" nillable="true" ma:displayName="Department/Team" ma:description="Select the originating directorate or department" ma:format="Dropdown" ma:internalName="Dept">
      <xsd:simpleType>
        <xsd:restriction base="dms:Choice">
          <xsd:enumeration value="Clinical Governance Support Unit"/>
          <xsd:enumeration value="Marketing &amp; Communications"/>
          <xsd:enumeration value="Education &amp; Training"/>
          <xsd:enumeration value="Estates"/>
          <xsd:enumeration value="Executive"/>
          <xsd:enumeration value="Facilities"/>
          <xsd:enumeration value="Finance"/>
          <xsd:enumeration value="Health &amp; Safety"/>
          <xsd:enumeration value="Health Records"/>
          <xsd:enumeration value="Human Resources"/>
          <xsd:enumeration value="IM&amp;T"/>
          <xsd:enumeration value="Procurement"/>
          <xsd:enumeration value="Security"/>
        </xsd:restriction>
      </xsd:simpleType>
    </xsd:element>
    <xsd:element name="SecurityClassification" ma:index="12" nillable="true" ma:displayName="Security Classification" ma:internalName="SecurityClassification">
      <xsd:simpleType>
        <xsd:restriction base="dms:Text">
          <xsd:maxLength value="255"/>
        </xsd:restriction>
      </xsd:simpleType>
    </xsd:element>
    <xsd:element name="FOIClass" ma:index="13" nillable="true" ma:displayName="FOI Class" ma:description="List of the seven FOI Classes" ma:internalName="FOIClass">
      <xsd:complexType>
        <xsd:complexContent>
          <xsd:extension base="dms:MultiChoice">
            <xsd:sequence>
              <xsd:element name="Value" maxOccurs="unbounded" minOccurs="0" nillable="true">
                <xsd:simpleType>
                  <xsd:restriction base="dms:Choice">
                    <xsd:enumeration value="Who we are and what we do"/>
                    <xsd:enumeration value="What we spend and how we spend it"/>
                    <xsd:enumeration value="What our priorities are and how we are doing"/>
                    <xsd:enumeration value="How we make decisions"/>
                    <xsd:enumeration value="Our policies and procedures"/>
                    <xsd:enumeration value="Lists and registers"/>
                    <xsd:enumeration value="The services we offer"/>
                    <xsd:enumeration value="No"/>
                    <xsd:enumeration value="Yes TBC"/>
                  </xsd:restriction>
                </xsd:simpleType>
              </xsd:element>
            </xsd:sequence>
          </xsd:extension>
        </xsd:complexContent>
      </xsd:complexType>
    </xsd:element>
    <xsd:element name="Readership_x002f_Audience" ma:index="14" nillable="true" ma:displayName="Suggested Readership/Audience" ma:default="All Staff" ma:description="Intended audience for the document" ma:format="Dropdown" ma:internalName="Readership_x002F_Audience" ma:readOnly="false">
      <xsd:simpleType>
        <xsd:restriction base="dms:Choice">
          <xsd:enumeration value="All Staff"/>
          <xsd:enumeration value="Consultants and Doctors"/>
          <xsd:enumeration value="Clinical staff"/>
          <xsd:enumeration value="Nursing staff"/>
          <xsd:enumeration value="Support staff"/>
          <xsd:enumeration value="External"/>
          <xsd:enumeration value="CCG Clinical Leaders"/>
          <xsd:enumeration value="CCG Chief Officers"/>
          <xsd:enumeration value="Other CCG members/staff"/>
          <xsd:enumeration value="CSU Managing Directors"/>
          <xsd:enumeration value="Care Trust CEs"/>
          <xsd:enumeration value="Foundation Trust CEs"/>
          <xsd:enumeration value="Medical Directors"/>
          <xsd:enumeration value="Directors of PH"/>
          <xsd:enumeration value="Directors of Nursing"/>
          <xsd:enumeration value="Local Authority CEs"/>
          <xsd:enumeration value="Directors of Adult social services"/>
          <xsd:enumeration value="Clinical reference groups"/>
          <xsd:enumeration value="Patients/public"/>
          <xsd:enumeration value="GPs"/>
          <xsd:enumeration value="Dentists"/>
          <xsd:enumeration value="Optometrists"/>
          <xsd:enumeration value="Nurses"/>
          <xsd:enumeration value="Allied health professionals"/>
          <xsd:enumeration value="NHS Trust Board Chairs"/>
          <xsd:enumeration value="NHS England Area Directors"/>
          <xsd:enumeration value="NHS England Regional Directors"/>
          <xsd:enumeration value="NHS Trust CEs"/>
          <xsd:enumeration value="All NHS England Employees"/>
          <xsd:enumeration value="Other"/>
        </xsd:restriction>
      </xsd:simpleType>
    </xsd:element>
    <xsd:element name="SubjectArea" ma:index="15" nillable="true" ma:displayName="Subject Area" ma:description="Which subjct area is the document relevant to" ma:internalName="SubjectArea">
      <xsd:complexType>
        <xsd:complexContent>
          <xsd:extension base="dms:MultiChoice">
            <xsd:sequence>
              <xsd:element name="Value" maxOccurs="unbounded" minOccurs="0" nillable="true">
                <xsd:simpleType>
                  <xsd:restriction base="dms:Choice">
                    <xsd:enumeration value="Developing CCGs"/>
                    <xsd:enumeration value="Leadership"/>
                    <xsd:enumeration value="Clinical Leadership"/>
                    <xsd:enumeration value="Specialised Commissioning"/>
                    <xsd:enumeration value="Primary Care Commissioning"/>
                    <xsd:enumeration value="Health and Justice Commissioning"/>
                    <xsd:enumeration value="Armed Forces and their Families Commissioning"/>
                    <xsd:enumeration value="Public Health Commissioning"/>
                    <xsd:enumeration value="Finance"/>
                    <xsd:enumeration value="Pricing and incentives"/>
                    <xsd:enumeration value="Choice, competition and procurement"/>
                    <xsd:enumeration value="Technology"/>
                    <xsd:enumeration value="Innovation"/>
                    <xsd:enumeration value="Information and Data"/>
                    <xsd:enumeration value="Public and patient involvement"/>
                    <xsd:enumeration value="Medicines and prescribing"/>
                    <xsd:enumeration value="Quality Improvement"/>
                    <xsd:enumeration value="Patient Safety"/>
                    <xsd:enumeration value="Screening and immunisation"/>
                    <xsd:enumeration value="Long term conditions"/>
                    <xsd:enumeration value="Maternity, children and young people"/>
                    <xsd:enumeration value="Integrated care"/>
                    <xsd:enumeration value="Emergency and Unplanned care"/>
                    <xsd:enumeration value="End Of Life care"/>
                    <xsd:enumeration value="Older People"/>
                    <xsd:enumeration value="Mental health"/>
                    <xsd:enumeration value="Planned care"/>
                    <xsd:enumeration value="Health inequalities"/>
                    <xsd:enumeration value="Governance / governance structures"/>
                    <xsd:enumeration value="Organisational development"/>
                  </xsd:restriction>
                </xsd:simpleType>
              </xsd:element>
            </xsd:sequence>
          </xsd:extension>
        </xsd:complexContent>
      </xsd:complexType>
    </xsd:element>
    <xsd:element name="NHSOutcomesFrameworkDomain" ma:index="16" nillable="true" ma:displayName="NHS Outcomes Framework Domain" ma:description="Which outcomes framework does the document relate to" ma:internalName="NHSOutcomesFrameworkDomain">
      <xsd:complexType>
        <xsd:complexContent>
          <xsd:extension base="dms:MultiChoice">
            <xsd:sequence>
              <xsd:element name="Value" maxOccurs="unbounded" minOccurs="0" nillable="true">
                <xsd:simpleType>
                  <xsd:restriction base="dms:Choice">
                    <xsd:enumeration value="1. Preventing people from dying prematurely"/>
                    <xsd:enumeration value="2. Enhancing quality of life for people with long term conditions"/>
                    <xsd:enumeration value="3. Helping people to recover from episodes of ill health or injury"/>
                    <xsd:enumeration value="4. Ensuring that people have a positive experience of care"/>
                    <xsd:enumeration value="5. Treating and caring for people in a safe environment and protecting them from avoidable harm"/>
                  </xsd:restriction>
                </xsd:simpleType>
              </xsd:element>
            </xsd:sequence>
          </xsd:extension>
        </xsd:complexContent>
      </xsd:complexType>
    </xsd:element>
    <xsd:element name="TaxKeywordTaxHTField" ma:index="19" ma:taxonomy="true" ma:internalName="TaxKeywordTaxHTField" ma:taxonomyFieldName="TaxKeyword" ma:displayName="Enterprise Keywords" ma:readOnly="false" ma:fieldId="{23f27201-bee3-471e-b2e7-b64fd8b7ca38}" ma:taxonomyMulti="true" ma:sspId="443b0bdb-28a8-4814-9fb9-624c17c095fc" ma:termSetId="00000000-0000-0000-0000-000000000000" ma:anchorId="00000000-0000-0000-0000-000000000000" ma:open="true" ma:isKeyword="true">
      <xsd:complexType>
        <xsd:sequence>
          <xsd:element ref="pc:Terms" minOccurs="0" maxOccurs="1"/>
        </xsd:sequence>
      </xsd:complexType>
    </xsd:element>
    <xsd:element name="SharedWithUsers" ma:index="2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0" nillable="true" ma:displayName="Shared With Details" ma:description="" ma:internalName="SharedWithDetails" ma:readOnly="true">
      <xsd:simpleType>
        <xsd:restriction base="dms:Note">
          <xsd:maxLength value="255"/>
        </xsd:restriction>
      </xsd:simpleType>
    </xsd:element>
    <xsd:element name="LastSharedByUser" ma:index="33" nillable="true" ma:displayName="Last Shared By User" ma:description="" ma:internalName="LastSharedByUser" ma:readOnly="true">
      <xsd:simpleType>
        <xsd:restriction base="dms:Note">
          <xsd:maxLength value="255"/>
        </xsd:restriction>
      </xsd:simpleType>
    </xsd:element>
    <xsd:element name="LastSharedByTime" ma:index="3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0e57bc44-36d8-4ce3-968d-20dac5a927c3}" ma:internalName="TaxCatchAll" ma:showField="CatchAllData" ma:web="51367701-27c8-403e-a234-85855c5cd73e">
      <xsd:complexType>
        <xsd:complexContent>
          <xsd:extension base="dms:MultiChoiceLookup">
            <xsd:sequence>
              <xsd:element name="Value" type="dms:Lookup" maxOccurs="unbounded" minOccurs="0" nillable="true"/>
            </xsd:sequence>
          </xsd:extension>
        </xsd:complexContent>
      </xsd:complexType>
    </xsd:element>
    <xsd:element name="TaxCatchAllLabel" ma:index="21" nillable="true" ma:displayName="Taxonomy Catch All Column1" ma:hidden="true" ma:list="{0e57bc44-36d8-4ce3-968d-20dac5a927c3}" ma:internalName="TaxCatchAllLabel" ma:readOnly="true" ma:showField="CatchAllDataLabel" ma:web="51367701-27c8-403e-a234-85855c5cd73e">
      <xsd:complexType>
        <xsd:complexContent>
          <xsd:extension base="dms:MultiChoiceLookup">
            <xsd:sequence>
              <xsd:element name="Value" type="dms:Lookup" maxOccurs="unbounded" minOccurs="0" nillable="true"/>
            </xsd:sequence>
          </xsd:extension>
        </xsd:complexContent>
      </xsd:complexType>
    </xsd:element>
    <xsd:element name="_dlc_DocId" ma:index="26" nillable="true" ma:displayName="Document ID Value" ma:description="The value of the document ID assigned to this item." ma:internalName="_dlc_DocId" ma:readOnly="true">
      <xsd:simpleType>
        <xsd:restriction base="dms:Text"/>
      </xsd:simpleType>
    </xsd:element>
    <xsd:element name="_dlc_DocIdUrl" ma:index="2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8"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dfc0607-48e1-4f98-8c6f-3287da82a77f" elementFormDefault="qualified">
    <xsd:import namespace="http://schemas.microsoft.com/office/2006/documentManagement/types"/>
    <xsd:import namespace="http://schemas.microsoft.com/office/infopath/2007/PartnerControls"/>
    <xsd:element name="Topic" ma:index="31" ma:displayName="Topic" ma:internalName="Topic">
      <xsd:simpleType>
        <xsd:restriction base="dms:Text">
          <xsd:maxLength value="100"/>
        </xsd:restriction>
      </xsd:simpleType>
    </xsd:element>
    <xsd:element name="sub_x0020_topic" ma:index="32" nillable="true" ma:displayName="sub topic" ma:internalName="sub_x0020_topic">
      <xsd:simpleType>
        <xsd:restriction base="dms:Text">
          <xsd:maxLength value="100"/>
        </xsd:restriction>
      </xsd:simpleType>
    </xsd:element>
    <xsd:element name="MediaServiceMetadata" ma:index="35" nillable="true" ma:displayName="MediaServiceMetadata" ma:description="" ma:hidden="true" ma:internalName="MediaServiceMetadata" ma:readOnly="true">
      <xsd:simpleType>
        <xsd:restriction base="dms:Note"/>
      </xsd:simpleType>
    </xsd:element>
    <xsd:element name="MediaServiceFastMetadata" ma:index="36"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3" ma:displayName="Title"/>
        <xsd:element ref="dc:subject" minOccurs="0" maxOccurs="1" ma:index="4"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ReviewDate xmlns="51367701-27c8-403e-a234-85855c5cd73e" xsi:nil="true"/>
    <SubjectArea xmlns="51367701-27c8-403e-a234-85855c5cd73e"/>
    <sub_x0020_topic xmlns="ddfc0607-48e1-4f98-8c6f-3287da82a77f">NHS England PowerPoint template</sub_x0020_topic>
    <Topic xmlns="ddfc0607-48e1-4f98-8c6f-3287da82a77f">NHS England PowerPoint Templates</Topic>
    <FOIClass xmlns="51367701-27c8-403e-a234-85855c5cd73e"/>
    <Classification xmlns="51367701-27c8-403e-a234-85855c5cd73e" xsi:nil="true"/>
    <Directorate xmlns="51367701-27c8-403e-a234-85855c5cd73e" xsi:nil="true"/>
    <Dept xmlns="51367701-27c8-403e-a234-85855c5cd73e" xsi:nil="true"/>
    <NHSOutcomesFrameworkDomain xmlns="51367701-27c8-403e-a234-85855c5cd73e"/>
    <DocumentCategory xmlns="51367701-27c8-403e-a234-85855c5cd73e" xsi:nil="true"/>
    <TaxCatchAll xmlns="cccaf3ac-2de9-44d4-aa31-54302fceb5f7">
      <Value>2164</Value>
    </TaxCatchAll>
    <SecurityClassification xmlns="51367701-27c8-403e-a234-85855c5cd73e" xsi:nil="true"/>
    <Readership_x002f_Audience xmlns="51367701-27c8-403e-a234-85855c5cd73e">All Staff</Readership_x002f_Audience>
    <TaxKeywordTaxHTField xmlns="51367701-27c8-403e-a234-85855c5cd73e">
      <Terms xmlns="http://schemas.microsoft.com/office/infopath/2007/PartnerControls">
        <TermInfo xmlns="http://schemas.microsoft.com/office/infopath/2007/PartnerControls">
          <TermName xmlns="http://schemas.microsoft.com/office/infopath/2007/PartnerControls">powerpoint template</TermName>
          <TermId xmlns="http://schemas.microsoft.com/office/infopath/2007/PartnerControls">7856e9ed-4ffd-42b3-a2c4-c807c79d267a</TermId>
        </TermInfo>
      </Terms>
    </TaxKeywordTaxHTField>
    <DocumentStatus xmlns="51367701-27c8-403e-a234-85855c5cd73e">Final</DocumentStatus>
    <DocumentVersion xmlns="51367701-27c8-403e-a234-85855c5cd73e">0.1</DocumentVersion>
    <DocumentAuthor xmlns="51367701-27c8-403e-a234-85855c5cd73e">
      <UserInfo>
        <DisplayName>Sally McMillan</DisplayName>
        <AccountId>9242</AccountId>
        <AccountType/>
      </UserInfo>
    </DocumentAuthor>
    <_dlc_DocId xmlns="cccaf3ac-2de9-44d4-aa31-54302fceb5f7">K57F673QWXRZ-1160-193</_dlc_DocId>
    <_dlc_DocIdUrl xmlns="cccaf3ac-2de9-44d4-aa31-54302fceb5f7">
      <Url>https://nhsengland.sharepoint.com/TeamCentre/VisionandValues/_layouts/15/DocIdRedir.aspx?ID=K57F673QWXRZ-1160-193</Url>
      <Description>K57F673QWXRZ-1160-193</Description>
    </_dlc_DocIdUrl>
    <SharedWithUsers xmlns="51367701-27c8-403e-a234-85855c5cd73e">
      <UserInfo>
        <DisplayName>Sajjad Sabir</DisplayName>
        <AccountId>14439</AccountId>
        <AccountType/>
      </UserInfo>
    </SharedWithUsers>
  </documentManagement>
</p:properties>
</file>

<file path=customXml/itemProps1.xml><?xml version="1.0" encoding="utf-8"?>
<ds:datastoreItem xmlns:ds="http://schemas.openxmlformats.org/officeDocument/2006/customXml" ds:itemID="{12C3DABA-BE47-4E52-9F5F-72EF5781A5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367701-27c8-403e-a234-85855c5cd73e"/>
    <ds:schemaRef ds:uri="cccaf3ac-2de9-44d4-aa31-54302fceb5f7"/>
    <ds:schemaRef ds:uri="ddfc0607-48e1-4f98-8c6f-3287da82a7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87B000-EBF6-4E62-8F83-7031BDB6D989}">
  <ds:schemaRefs>
    <ds:schemaRef ds:uri="http://schemas.microsoft.com/sharepoint/events"/>
  </ds:schemaRefs>
</ds:datastoreItem>
</file>

<file path=customXml/itemProps3.xml><?xml version="1.0" encoding="utf-8"?>
<ds:datastoreItem xmlns:ds="http://schemas.openxmlformats.org/officeDocument/2006/customXml" ds:itemID="{4B0B2573-D70F-46DA-896D-0061F458A796}">
  <ds:schemaRefs>
    <ds:schemaRef ds:uri="http://schemas.microsoft.com/sharepoint/v3/contenttype/forms"/>
  </ds:schemaRefs>
</ds:datastoreItem>
</file>

<file path=customXml/itemProps4.xml><?xml version="1.0" encoding="utf-8"?>
<ds:datastoreItem xmlns:ds="http://schemas.openxmlformats.org/officeDocument/2006/customXml" ds:itemID="{F5C4BEEC-F1D4-45EE-B4D2-7E1AF6A48B54}">
  <ds:schemaRefs>
    <ds:schemaRef ds:uri="http://purl.org/dc/elements/1.1/"/>
    <ds:schemaRef ds:uri="http://schemas.microsoft.com/office/2006/metadata/properties"/>
    <ds:schemaRef ds:uri="51367701-27c8-403e-a234-85855c5cd73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dfc0607-48e1-4f98-8c6f-3287da82a77f"/>
    <ds:schemaRef ds:uri="cccaf3ac-2de9-44d4-aa31-54302fceb5f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2323</TotalTime>
  <Words>912</Words>
  <Application>Microsoft Office PowerPoint</Application>
  <PresentationFormat>On-screen Show (4:3)</PresentationFormat>
  <Paragraphs>55</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ＭＳ Ｐゴシック</vt:lpstr>
      <vt:lpstr>Arial</vt:lpstr>
      <vt:lpstr>Arial Bold</vt:lpstr>
      <vt:lpstr>Calibri</vt:lpstr>
      <vt:lpstr>CFOA_Standard</vt:lpstr>
      <vt:lpstr>PowerPoint Presentation</vt:lpstr>
      <vt:lpstr>Person Centred Fire Risk Assessment Service</vt:lpstr>
      <vt:lpstr>What is the Person Centred Approach </vt:lpstr>
      <vt:lpstr>A Person Centred Approach to Fire Risk </vt:lpstr>
      <vt:lpstr>A Person Centred Delivery Model</vt:lpstr>
    </vt:vector>
  </TitlesOfParts>
  <Company>Smith &amp; Milton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O'Brien</dc:creator>
  <cp:keywords>powerpoint template</cp:keywords>
  <cp:lastModifiedBy>Zoe Dowsett</cp:lastModifiedBy>
  <cp:revision>213</cp:revision>
  <cp:lastPrinted>2018-11-12T14:09:32Z</cp:lastPrinted>
  <dcterms:created xsi:type="dcterms:W3CDTF">2014-04-08T10:27:44Z</dcterms:created>
  <dcterms:modified xsi:type="dcterms:W3CDTF">2020-06-03T13:47:42Z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0x0101009D2CD717CE7D2F4286D7A03A531D5A9C0200AE76E6465EBEB5438FF0151AFBA56FA9</vt:lpwstr>
  </property>
  <property fmtid="{D5CDD505-2E9C-101B-9397-08002B2CF9AE}" pid="3" name="_dlc_DocIdItemGuid">
    <vt:lpwstr>d6ba94d6-7b92-4ceb-a362-d5d386408ca3</vt:lpwstr>
  </property>
  <property fmtid="{D5CDD505-2E9C-101B-9397-08002B2CF9AE}" pid="4" name="TaxKeyword">
    <vt:lpwstr>2164;#powerpoint template|7856e9ed-4ffd-42b3-a2c4-c807c79d267a</vt:lpwstr>
  </property>
</Properties>
</file>